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60" r:id="rId3"/>
    <p:sldId id="257" r:id="rId4"/>
    <p:sldId id="295" r:id="rId5"/>
    <p:sldId id="297" r:id="rId6"/>
    <p:sldId id="296" r:id="rId7"/>
    <p:sldId id="298" r:id="rId8"/>
    <p:sldId id="258" r:id="rId9"/>
    <p:sldId id="263" r:id="rId10"/>
    <p:sldId id="261" r:id="rId11"/>
    <p:sldId id="299" r:id="rId12"/>
    <p:sldId id="300" r:id="rId13"/>
    <p:sldId id="262" r:id="rId14"/>
    <p:sldId id="264" r:id="rId15"/>
    <p:sldId id="265" r:id="rId16"/>
    <p:sldId id="266" r:id="rId17"/>
    <p:sldId id="267" r:id="rId18"/>
    <p:sldId id="268" r:id="rId19"/>
    <p:sldId id="269" r:id="rId20"/>
    <p:sldId id="270" r:id="rId21"/>
    <p:sldId id="271" r:id="rId22"/>
    <p:sldId id="272" r:id="rId23"/>
    <p:sldId id="274" r:id="rId24"/>
    <p:sldId id="275" r:id="rId25"/>
    <p:sldId id="277" r:id="rId26"/>
    <p:sldId id="276" r:id="rId27"/>
    <p:sldId id="278" r:id="rId28"/>
    <p:sldId id="279" r:id="rId29"/>
    <p:sldId id="280" r:id="rId30"/>
    <p:sldId id="281" r:id="rId31"/>
    <p:sldId id="284" r:id="rId32"/>
    <p:sldId id="286" r:id="rId33"/>
    <p:sldId id="302" r:id="rId34"/>
    <p:sldId id="287" r:id="rId35"/>
    <p:sldId id="303" r:id="rId36"/>
    <p:sldId id="290" r:id="rId37"/>
    <p:sldId id="291" r:id="rId38"/>
    <p:sldId id="301" r:id="rId39"/>
    <p:sldId id="294"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012" autoAdjust="0"/>
  </p:normalViewPr>
  <p:slideViewPr>
    <p:cSldViewPr snapToGrid="0">
      <p:cViewPr varScale="1">
        <p:scale>
          <a:sx n="93" d="100"/>
          <a:sy n="93" d="100"/>
        </p:scale>
        <p:origin x="11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5EA18-F66C-4D75-8C80-0C1A1E868DE6}" type="datetimeFigureOut">
              <a:rPr lang="en-US" smtClean="0"/>
              <a:t>15-Nov-16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8DDF4-253B-4E36-BE28-46B8E6426B7B}" type="slidenum">
              <a:rPr lang="en-US" smtClean="0"/>
              <a:t>‹#›</a:t>
            </a:fld>
            <a:endParaRPr lang="en-US"/>
          </a:p>
        </p:txBody>
      </p:sp>
    </p:spTree>
    <p:extLst>
      <p:ext uri="{BB962C8B-B14F-4D97-AF65-F5344CB8AC3E}">
        <p14:creationId xmlns:p14="http://schemas.microsoft.com/office/powerpoint/2010/main" val="3301106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s.msdn.microsoft.com/benjaminperkins/2016/08/01/bot-framework-405-method-not-allowed-401-unauthorized-and-500-internal-server-error-getting-starte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361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have three interconnected ambitions:</a:t>
            </a:r>
            <a:r>
              <a:rPr lang="en-US" sz="900" kern="1200" baseline="0" dirty="0">
                <a:solidFill>
                  <a:schemeClr val="tx1"/>
                </a:solidFill>
                <a:effectLst/>
                <a:latin typeface="Segoe UI Light" pitchFamily="34" charset="0"/>
                <a:ea typeface="+mn-ea"/>
                <a:cs typeface="+mn-cs"/>
              </a:rPr>
              <a:t> build an intelligent cloud platform, create more personal computing, and reinvent productivity and business processes. </a:t>
            </a:r>
            <a:r>
              <a:rPr lang="en-US" sz="900" kern="1200" dirty="0">
                <a:solidFill>
                  <a:schemeClr val="tx1"/>
                </a:solidFill>
                <a:effectLst/>
                <a:latin typeface="Segoe UI Light" pitchFamily="34" charset="0"/>
                <a:ea typeface="+mn-ea"/>
                <a:cs typeface="+mn-cs"/>
              </a:rPr>
              <a:t>At the intersection</a:t>
            </a:r>
            <a:r>
              <a:rPr lang="en-US" sz="900" kern="1200" baseline="0" dirty="0">
                <a:solidFill>
                  <a:schemeClr val="tx1"/>
                </a:solidFill>
                <a:effectLst/>
                <a:latin typeface="Segoe UI Light" pitchFamily="34" charset="0"/>
                <a:ea typeface="+mn-ea"/>
                <a:cs typeface="+mn-cs"/>
              </a:rPr>
              <a:t> of these ambitions, is an emerging idea that we’re in the early days of making a reality. </a:t>
            </a:r>
            <a:r>
              <a:rPr lang="en-US" sz="900" kern="1200" dirty="0">
                <a:solidFill>
                  <a:schemeClr val="tx1"/>
                </a:solidFill>
                <a:effectLst/>
                <a:latin typeface="Segoe UI Light" pitchFamily="34" charset="0"/>
                <a:ea typeface="+mn-ea"/>
                <a:cs typeface="+mn-cs"/>
              </a:rPr>
              <a:t>We call it conversations as a platform.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It's a simple,</a:t>
            </a:r>
            <a:r>
              <a:rPr lang="en-US" sz="900" kern="1200" baseline="0" dirty="0">
                <a:solidFill>
                  <a:schemeClr val="tx1"/>
                </a:solidFill>
                <a:effectLst/>
                <a:latin typeface="Segoe UI Light" pitchFamily="34" charset="0"/>
                <a:ea typeface="+mn-ea"/>
                <a:cs typeface="+mn-cs"/>
              </a:rPr>
              <a:t> but powerful </a:t>
            </a:r>
            <a:r>
              <a:rPr lang="en-US" sz="900" kern="1200" dirty="0">
                <a:solidFill>
                  <a:schemeClr val="tx1"/>
                </a:solidFill>
                <a:effectLst/>
                <a:latin typeface="Segoe UI Light" pitchFamily="34" charset="0"/>
                <a:ea typeface="+mn-ea"/>
                <a:cs typeface="+mn-cs"/>
              </a:rPr>
              <a:t>concept.  It’s rooted in the most basic way we communicate,</a:t>
            </a:r>
            <a:r>
              <a:rPr lang="en-US" sz="900" kern="1200" baseline="0" dirty="0">
                <a:solidFill>
                  <a:schemeClr val="tx1"/>
                </a:solidFill>
                <a:effectLst/>
                <a:latin typeface="Segoe UI Light" pitchFamily="34" charset="0"/>
                <a:ea typeface="+mn-ea"/>
                <a:cs typeface="+mn-cs"/>
              </a:rPr>
              <a:t> speech, and</a:t>
            </a:r>
            <a:r>
              <a:rPr lang="en-US" sz="900" kern="1200" dirty="0">
                <a:solidFill>
                  <a:schemeClr val="tx1"/>
                </a:solidFill>
                <a:effectLst/>
                <a:latin typeface="Segoe UI Light" pitchFamily="34" charset="0"/>
                <a:ea typeface="+mn-ea"/>
                <a:cs typeface="+mn-cs"/>
              </a:rPr>
              <a:t> is about taking the power of human language and applying it more pervasively to all of our computing.</a:t>
            </a: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This new platform will enable us to interact with devices more intuitively, using natural language, conversations, evolving us from mechanical keyboard and mouse to touch and beyond, taking advantage of more human capabilities like our voice, pen, our face, gestures, fingerprints.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6700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15-Nov-16 10:23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880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Why does more personal computing matter?</a:t>
            </a:r>
            <a:r>
              <a:rPr lang="en-US" sz="1200" kern="1200" baseline="0" dirty="0">
                <a:solidFill>
                  <a:schemeClr val="tx1"/>
                </a:solidFill>
                <a:effectLst/>
                <a:latin typeface="Segoe UI Light" pitchFamily="34" charset="0"/>
                <a:ea typeface="+mn-ea"/>
                <a:cs typeface="+mn-cs"/>
              </a:rPr>
              <a:t> We can </a:t>
            </a:r>
            <a:r>
              <a:rPr lang="en-US" sz="1200" kern="1200" dirty="0">
                <a:solidFill>
                  <a:schemeClr val="tx1"/>
                </a:solidFill>
                <a:effectLst/>
                <a:latin typeface="Segoe UI Light" pitchFamily="34" charset="0"/>
                <a:ea typeface="+mn-ea"/>
                <a:cs typeface="+mn-cs"/>
              </a:rPr>
              <a:t>an look at ourselves and make some general observations.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As humans, we can make sense of our very analog world.  We're constantly making decisions based on the input that we receive from all around us.: sounds,</a:t>
            </a:r>
            <a:r>
              <a:rPr lang="en-US" sz="1200" kern="1200" baseline="0" dirty="0">
                <a:solidFill>
                  <a:schemeClr val="tx1"/>
                </a:solidFill>
                <a:effectLst/>
                <a:latin typeface="Segoe UI Light" pitchFamily="34" charset="0"/>
                <a:ea typeface="+mn-ea"/>
                <a:cs typeface="+mn-cs"/>
              </a:rPr>
              <a:t> sights, smells, our sense of touch. </a:t>
            </a:r>
            <a:r>
              <a:rPr lang="en-US" sz="1200" kern="1200" dirty="0">
                <a:solidFill>
                  <a:schemeClr val="tx1"/>
                </a:solidFill>
                <a:effectLst/>
                <a:latin typeface="Segoe UI Light" pitchFamily="34" charset="0"/>
                <a:ea typeface="+mn-ea"/>
                <a:cs typeface="+mn-cs"/>
              </a:rPr>
              <a:t>We understand that someone may want attention when they raise their hand.  Or needs a moment of privacy when they are talking on a phone.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Our ability to contextually understand people, objects and environments is key to how we interact with the world.  It is also key to how we discover, learn and make our world better.</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computers in front of you don't have much of this capability.  And</a:t>
            </a:r>
            <a:r>
              <a:rPr lang="en-US" sz="1200" kern="1200" baseline="0" dirty="0">
                <a:solidFill>
                  <a:schemeClr val="tx1"/>
                </a:solidFill>
                <a:effectLst/>
                <a:latin typeface="Segoe UI Light" pitchFamily="34" charset="0"/>
                <a:ea typeface="+mn-ea"/>
                <a:cs typeface="+mn-cs"/>
              </a:rPr>
              <a:t> consequently </a:t>
            </a:r>
            <a:r>
              <a:rPr lang="en-US" sz="1200" kern="1200" dirty="0">
                <a:solidFill>
                  <a:schemeClr val="tx1"/>
                </a:solidFill>
                <a:effectLst/>
                <a:latin typeface="Segoe UI Light" pitchFamily="34" charset="0"/>
                <a:ea typeface="+mn-ea"/>
                <a:cs typeface="+mn-cs"/>
              </a:rPr>
              <a:t>for the last 30 years our devices have largely been regulated to helping us make binary decisions of 1s and 0s:</a:t>
            </a:r>
            <a:r>
              <a:rPr lang="en-US" sz="1200" kern="1200" baseline="0" dirty="0">
                <a:solidFill>
                  <a:schemeClr val="tx1"/>
                </a:solidFill>
                <a:effectLst/>
                <a:latin typeface="Segoe UI Light" pitchFamily="34" charset="0"/>
                <a:ea typeface="+mn-ea"/>
                <a:cs typeface="+mn-cs"/>
              </a:rPr>
              <a:t> T</a:t>
            </a:r>
            <a:r>
              <a:rPr lang="en-US" sz="1200" kern="1200" dirty="0">
                <a:solidFill>
                  <a:schemeClr val="tx1"/>
                </a:solidFill>
                <a:effectLst/>
                <a:latin typeface="Segoe UI Light" pitchFamily="34" charset="0"/>
                <a:ea typeface="+mn-ea"/>
                <a:cs typeface="+mn-cs"/>
              </a:rPr>
              <a:t>rue or false?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Yes and no. Whether your Outlook calendar is free or busy.  Our computers know nearly</a:t>
            </a:r>
            <a:r>
              <a:rPr lang="en-US" sz="1200" kern="1200" baseline="0" dirty="0">
                <a:solidFill>
                  <a:schemeClr val="tx1"/>
                </a:solidFill>
                <a:effectLst/>
                <a:latin typeface="Segoe UI Light" pitchFamily="34" charset="0"/>
                <a:ea typeface="+mn-ea"/>
                <a:cs typeface="+mn-cs"/>
              </a:rPr>
              <a:t> nothing about the world we inhabit.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And that's what we want to change</a:t>
            </a:r>
            <a:r>
              <a:rPr lang="en-US" sz="1200" kern="1200" baseline="0" dirty="0">
                <a:solidFill>
                  <a:schemeClr val="tx1"/>
                </a:solidFill>
                <a:effectLst/>
                <a:latin typeface="Segoe UI Light" pitchFamily="34" charset="0"/>
                <a:ea typeface="+mn-ea"/>
                <a:cs typeface="+mn-cs"/>
              </a:rPr>
              <a:t> with More Personal Computing.</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decades, those of us who make computers and, more specifically, software </a:t>
            </a:r>
            <a:r>
              <a:rPr lang="en-US" sz="1200" kern="1200" dirty="0">
                <a:solidFill>
                  <a:schemeClr val="tx1"/>
                </a:solidFill>
                <a:effectLst/>
                <a:latin typeface="+mn-lt"/>
                <a:ea typeface="+mn-ea"/>
                <a:cs typeface="+mn-cs"/>
              </a:rPr>
              <a:t>spent decades teaching people how to understand computers.  We want to teach our computers how to better understand people.  And not people, but also the objects and places that make up our world.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What happens when our computers, informed by myriad sensor networks, fusing data in the cloud from the sensor networks that surround us, become capable of understanding the world that we inhabit?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r>
              <a:rPr lang="en-US" dirty="0"/>
              <a:t>Image Source: https://download.unsplash.com/photo-1423882503395-8571951e45cc</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FD8174-9CFD-47D1-9689-DE72E941272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038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This new platform includes a p</a:t>
            </a:r>
            <a:r>
              <a:rPr lang="en-US" sz="900" kern="1200" dirty="0">
                <a:solidFill>
                  <a:schemeClr val="tx1"/>
                </a:solidFill>
                <a:effectLst/>
                <a:latin typeface="Segoe UI Light" pitchFamily="34" charset="0"/>
                <a:ea typeface="+mn-ea"/>
                <a:cs typeface="+mn-cs"/>
              </a:rPr>
              <a:t>ersonal digital assistant knows you, knows about your world and is always with you across all your devices helping you with your everyday tasks. And</a:t>
            </a:r>
            <a:r>
              <a:rPr lang="en-US" sz="900" kern="1200" baseline="0" dirty="0">
                <a:solidFill>
                  <a:schemeClr val="tx1"/>
                </a:solidFill>
                <a:effectLst/>
                <a:latin typeface="Segoe UI Light" pitchFamily="34" charset="0"/>
                <a:ea typeface="+mn-ea"/>
                <a:cs typeface="+mn-cs"/>
              </a:rPr>
              <a:t> b</a:t>
            </a:r>
            <a:r>
              <a:rPr lang="en-US" sz="900" kern="1200" dirty="0">
                <a:solidFill>
                  <a:schemeClr val="tx1"/>
                </a:solidFill>
                <a:effectLst/>
                <a:latin typeface="Segoe UI Light" pitchFamily="34" charset="0"/>
                <a:ea typeface="+mn-ea"/>
                <a:cs typeface="+mn-cs"/>
              </a:rPr>
              <a:t>ots, with</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the capability to take the power</a:t>
            </a:r>
            <a:r>
              <a:rPr lang="en-US" sz="900" kern="1200" baseline="0" dirty="0">
                <a:solidFill>
                  <a:schemeClr val="tx1"/>
                </a:solidFill>
                <a:effectLst/>
                <a:latin typeface="Segoe UI Light" pitchFamily="34" charset="0"/>
                <a:ea typeface="+mn-ea"/>
                <a:cs typeface="+mn-cs"/>
              </a:rPr>
              <a:t> of human conversations, and apply it </a:t>
            </a:r>
            <a:r>
              <a:rPr lang="en-US" sz="900" kern="1200" dirty="0">
                <a:solidFill>
                  <a:schemeClr val="tx1"/>
                </a:solidFill>
                <a:effectLst/>
                <a:latin typeface="Segoe UI Light" pitchFamily="34" charset="0"/>
                <a:ea typeface="+mn-ea"/>
                <a:cs typeface="+mn-cs"/>
              </a:rPr>
              <a:t>to everything.</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a:t>
            </a:r>
            <a:r>
              <a:rPr lang="en-US" sz="900" kern="1200" baseline="0" dirty="0">
                <a:solidFill>
                  <a:schemeClr val="tx1"/>
                </a:solidFill>
                <a:effectLst/>
                <a:latin typeface="Segoe UI Light" pitchFamily="34" charset="0"/>
                <a:ea typeface="+mn-ea"/>
                <a:cs typeface="+mn-cs"/>
              </a:rPr>
              <a:t> imagine a</a:t>
            </a:r>
            <a:r>
              <a:rPr lang="en-US" sz="900" kern="1200" dirty="0">
                <a:solidFill>
                  <a:schemeClr val="tx1"/>
                </a:solidFill>
                <a:effectLst/>
                <a:latin typeface="Segoe UI Light" pitchFamily="34" charset="0"/>
                <a:ea typeface="+mn-ea"/>
                <a:cs typeface="+mn-cs"/>
              </a:rPr>
              <a:t> rich ecosystem of conversations,</a:t>
            </a:r>
            <a:r>
              <a:rPr lang="en-US" sz="900" kern="1200" baseline="0" dirty="0">
                <a:solidFill>
                  <a:schemeClr val="tx1"/>
                </a:solidFill>
                <a:effectLst/>
                <a:latin typeface="Segoe UI Light" pitchFamily="34" charset="0"/>
                <a:ea typeface="+mn-ea"/>
                <a:cs typeface="+mn-cs"/>
              </a:rPr>
              <a:t> ones that include:</a:t>
            </a:r>
            <a:r>
              <a:rPr lang="en-US" sz="900" kern="1200" dirty="0">
                <a:solidFill>
                  <a:schemeClr val="tx1"/>
                </a:solidFill>
                <a:effectLst/>
                <a:latin typeface="Segoe UI Light" pitchFamily="34" charset="0"/>
                <a:ea typeface="+mn-ea"/>
                <a:cs typeface="+mn-cs"/>
              </a:rPr>
              <a:t> people to people, people to your personal digital assistant, people to bots, and even personal digital assistants calling on bots on your behalf.  That's the world that you're going to get to see in the years to come.</a:t>
            </a:r>
          </a:p>
          <a:p>
            <a:endParaRPr lang="en-US" sz="900" kern="1200" dirty="0">
              <a:solidFill>
                <a:schemeClr val="tx1"/>
              </a:solidFill>
              <a:effectLst/>
              <a:latin typeface="Segoe UI Light" pitchFamily="34" charset="0"/>
              <a:ea typeface="+mn-ea"/>
              <a:cs typeface="+mn-cs"/>
            </a:endParaRP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15-Nov-16 10:23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7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15-Nov-16 10:23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91173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Here’s a view of Cognitive Services with all the API and service names listed. Some of you probably recognize some of these name as being part of Proj. Oxford that we announced last year, as well as the previous public Bing APIs.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Let me be clear that this is not a simple rebrand of existing services. Since last year, we made significant updates, added new services that were a good fit, and eventually combined project oxford, bing, and translator as part of bringing together Cognitive services.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devs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Tested</a:t>
            </a:r>
            <a:r>
              <a:rPr lang="en-US" sz="900" dirty="0"/>
              <a:t>:</a:t>
            </a:r>
            <a:r>
              <a:rPr lang="en-US" sz="900" baseline="0" dirty="0"/>
              <a:t> </a:t>
            </a:r>
            <a:r>
              <a:rPr lang="en-US" sz="900" dirty="0"/>
              <a:t>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15-Nov-16 10:23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90287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that talk about bots I want to introduce</a:t>
            </a:r>
            <a:r>
              <a:rPr lang="en-US" baseline="0" dirty="0"/>
              <a:t> the Microsoft Bot Framework</a:t>
            </a:r>
            <a:endParaRPr lang="en-US" dirty="0"/>
          </a:p>
        </p:txBody>
      </p:sp>
      <p:sp>
        <p:nvSpPr>
          <p:cNvPr id="4" name="Slide Number Placeholder 3"/>
          <p:cNvSpPr>
            <a:spLocks noGrp="1"/>
          </p:cNvSpPr>
          <p:nvPr>
            <p:ph type="sldNum" sz="quarter" idx="10"/>
          </p:nvPr>
        </p:nvSpPr>
        <p:spPr/>
        <p:txBody>
          <a:bodyPr/>
          <a:lstStyle/>
          <a:p>
            <a:fld id="{B6D1E034-5232-41F8-B991-F18E5FA0EB1B}" type="slidenum">
              <a:rPr lang="en-US" smtClean="0"/>
              <a:t>31</a:t>
            </a:fld>
            <a:endParaRPr lang="en-US"/>
          </a:p>
        </p:txBody>
      </p:sp>
    </p:spTree>
    <p:extLst>
      <p:ext uri="{BB962C8B-B14F-4D97-AF65-F5344CB8AC3E}">
        <p14:creationId xmlns:p14="http://schemas.microsoft.com/office/powerpoint/2010/main" val="130056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https://blogs.msdn.microsoft.com/benjaminperkins/2016/08/01/bot-framework-405-method-not-allowed-401-unauthorized-and-500-internal-server-error-getting-started/</a:t>
            </a:r>
            <a:r>
              <a:rPr lang="en-US" dirty="0"/>
              <a:t> </a:t>
            </a:r>
          </a:p>
          <a:p>
            <a:endParaRPr lang="en-US" dirty="0"/>
          </a:p>
        </p:txBody>
      </p:sp>
      <p:sp>
        <p:nvSpPr>
          <p:cNvPr id="4" name="Slide Number Placeholder 3"/>
          <p:cNvSpPr>
            <a:spLocks noGrp="1"/>
          </p:cNvSpPr>
          <p:nvPr>
            <p:ph type="sldNum" sz="quarter" idx="10"/>
          </p:nvPr>
        </p:nvSpPr>
        <p:spPr/>
        <p:txBody>
          <a:bodyPr/>
          <a:lstStyle/>
          <a:p>
            <a:fld id="{A008DDF4-253B-4E36-BE28-46B8E6426B7B}" type="slidenum">
              <a:rPr lang="en-US" smtClean="0"/>
              <a:t>35</a:t>
            </a:fld>
            <a:endParaRPr lang="en-US"/>
          </a:p>
        </p:txBody>
      </p:sp>
    </p:spTree>
    <p:extLst>
      <p:ext uri="{BB962C8B-B14F-4D97-AF65-F5344CB8AC3E}">
        <p14:creationId xmlns:p14="http://schemas.microsoft.com/office/powerpoint/2010/main" val="278701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BFC623A-4806-45FB-9E07-894B153158FF}" type="datetimeFigureOut">
              <a:rPr lang="en-US" smtClean="0"/>
              <a:t>15-Nov-16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287457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606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BFC623A-4806-45FB-9E07-894B153158FF}" type="datetimeFigureOut">
              <a:rPr lang="en-US" smtClean="0"/>
              <a:t>15-Nov-16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1920372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BFC623A-4806-45FB-9E07-894B153158FF}" type="datetimeFigureOut">
              <a:rPr lang="en-US" smtClean="0"/>
              <a:t>15-Nov-16</a:t>
            </a:fld>
            <a:endParaRPr lang="en-US"/>
          </a:p>
        </p:txBody>
      </p:sp>
      <p:sp>
        <p:nvSpPr>
          <p:cNvPr id="5" name="Footer Placeholder 4"/>
          <p:cNvSpPr>
            <a:spLocks noGrp="1"/>
          </p:cNvSpPr>
          <p:nvPr>
            <p:ph type="ftr" sz="quarter" idx="11"/>
          </p:nvPr>
        </p:nvSpPr>
        <p:spPr/>
        <p:txBody>
          <a:bodyPr/>
          <a:lstStyle>
            <a:lvl1pPr>
              <a:defRPr>
                <a:latin typeface="Segoe UI Light" panose="020B0502040204020203" pitchFamily="34" charset="0"/>
                <a:cs typeface="Segoe UI Light"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170079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FC623A-4806-45FB-9E07-894B153158FF}" type="datetimeFigureOut">
              <a:rPr lang="en-US" smtClean="0"/>
              <a:t>15-Nov-16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231185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BFC623A-4806-45FB-9E07-894B153158FF}" type="datetimeFigureOut">
              <a:rPr lang="en-US" smtClean="0"/>
              <a:t>15-Nov-16</a:t>
            </a:fld>
            <a:endParaRPr lang="en-US"/>
          </a:p>
        </p:txBody>
      </p:sp>
      <p:sp>
        <p:nvSpPr>
          <p:cNvPr id="4" name="Footer Placeholder 3"/>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147841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FC623A-4806-45FB-9E07-894B153158FF}" type="datetimeFigureOut">
              <a:rPr lang="en-US" smtClean="0"/>
              <a:t>15-Nov-16</a:t>
            </a:fld>
            <a:endParaRPr lang="en-US"/>
          </a:p>
        </p:txBody>
      </p:sp>
      <p:sp>
        <p:nvSpPr>
          <p:cNvPr id="3" name="Footer Placeholder 2"/>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348934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FC623A-4806-45FB-9E07-894B153158FF}" type="datetimeFigureOut">
              <a:rPr lang="en-US" smtClean="0"/>
              <a:t>15-Nov-16</a:t>
            </a:fld>
            <a:endParaRPr lang="en-US"/>
          </a:p>
        </p:txBody>
      </p:sp>
      <p:sp>
        <p:nvSpPr>
          <p:cNvPr id="6" name="Footer Placeholder 5"/>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p>
            <a:fld id="{3AE40A02-DE93-4198-A724-80FE5D834E84}" type="slidenum">
              <a:rPr lang="en-US" smtClean="0"/>
              <a:t>‹#›</a:t>
            </a:fld>
            <a:endParaRPr lang="en-US"/>
          </a:p>
        </p:txBody>
      </p:sp>
    </p:spTree>
    <p:extLst>
      <p:ext uri="{BB962C8B-B14F-4D97-AF65-F5344CB8AC3E}">
        <p14:creationId xmlns:p14="http://schemas.microsoft.com/office/powerpoint/2010/main" val="266126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7" name="Text Placeholder 2"/>
          <p:cNvSpPr>
            <a:spLocks noGrp="1"/>
          </p:cNvSpPr>
          <p:nvPr>
            <p:ph type="body" sz="quarter" idx="13" hasCustomPrompt="1"/>
          </p:nvPr>
        </p:nvSpPr>
        <p:spPr>
          <a:xfrm>
            <a:off x="8337063" y="301619"/>
            <a:ext cx="3584143"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2468632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1" y="0"/>
            <a:ext cx="12192000" cy="6858000"/>
          </a:xfrm>
          <a:prstGeom prst="rect">
            <a:avLst/>
          </a:prstGeom>
        </p:spPr>
      </p:pic>
      <p:sp>
        <p:nvSpPr>
          <p:cNvPr id="4" name="Rectangle 3"/>
          <p:cNvSpPr/>
          <p:nvPr userDrawn="1"/>
        </p:nvSpPr>
        <p:spPr bwMode="auto">
          <a:xfrm>
            <a:off x="1"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2"/>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5"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61"/>
            <a:ext cx="1421436" cy="300619"/>
          </a:xfrm>
          <a:prstGeom prst="rect">
            <a:avLst/>
          </a:prstGeom>
        </p:spPr>
      </p:pic>
    </p:spTree>
    <p:extLst>
      <p:ext uri="{BB962C8B-B14F-4D97-AF65-F5344CB8AC3E}">
        <p14:creationId xmlns:p14="http://schemas.microsoft.com/office/powerpoint/2010/main" val="2082011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99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FC623A-4806-45FB-9E07-894B153158FF}" type="datetimeFigureOut">
              <a:rPr lang="en-US" smtClean="0"/>
              <a:t>15-Nov-16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0A02-DE93-4198-A724-80FE5D834E84}" type="slidenum">
              <a:rPr lang="en-US" smtClean="0"/>
              <a:t>‹#›</a:t>
            </a:fld>
            <a:endParaRPr lang="en-US"/>
          </a:p>
        </p:txBody>
      </p:sp>
    </p:spTree>
    <p:extLst>
      <p:ext uri="{BB962C8B-B14F-4D97-AF65-F5344CB8AC3E}">
        <p14:creationId xmlns:p14="http://schemas.microsoft.com/office/powerpoint/2010/main" val="317483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bots.botframework.co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localhost:%3cport%3e/api/message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msabasic.azurewebsites.ne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8.xml"/><Relationship Id="rId7" Type="http://schemas.openxmlformats.org/officeDocument/2006/relationships/hyperlink" Target="http://dev.botframework.com/"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blogs.msdn.microsoft.com/benjaminperkins/2016/08/01/bot-framework-405-method-not-allowed-401-unauthorized-and-500-internal-server-error-getting-starte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ngrok.com/downlo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Recap of Yesterday</a:t>
            </a:r>
          </a:p>
        </p:txBody>
      </p:sp>
      <p:sp>
        <p:nvSpPr>
          <p:cNvPr id="3" name="Content Placeholder 2"/>
          <p:cNvSpPr>
            <a:spLocks noGrp="1"/>
          </p:cNvSpPr>
          <p:nvPr>
            <p:ph idx="1"/>
          </p:nvPr>
        </p:nvSpPr>
        <p:spPr/>
        <p:txBody>
          <a:bodyPr/>
          <a:lstStyle/>
          <a:p>
            <a:r>
              <a:rPr lang="en-NZ" dirty="0"/>
              <a:t> </a:t>
            </a:r>
            <a:r>
              <a:rPr lang="en-NZ" dirty="0" err="1"/>
              <a:t>Xamarin</a:t>
            </a:r>
            <a:r>
              <a:rPr lang="en-NZ" dirty="0"/>
              <a:t> 101</a:t>
            </a:r>
          </a:p>
          <a:p>
            <a:r>
              <a:rPr lang="en-NZ" dirty="0"/>
              <a:t> Lots of issues getting the environment setup</a:t>
            </a:r>
          </a:p>
          <a:p>
            <a:r>
              <a:rPr lang="en-NZ" dirty="0"/>
              <a:t> If you get past that, mobile dev is straightforward</a:t>
            </a:r>
          </a:p>
          <a:p>
            <a:endParaRPr lang="en-NZ" dirty="0"/>
          </a:p>
        </p:txBody>
      </p:sp>
    </p:spTree>
    <p:extLst>
      <p:ext uri="{BB962C8B-B14F-4D97-AF65-F5344CB8AC3E}">
        <p14:creationId xmlns:p14="http://schemas.microsoft.com/office/powerpoint/2010/main" val="167351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High Level Overview</a:t>
            </a:r>
          </a:p>
        </p:txBody>
      </p:sp>
      <p:pic>
        <p:nvPicPr>
          <p:cNvPr id="1026" name="Picture 2" descr="https://azure.microsoft.com/svghandler/visual-studio-team-services/?width=600&amp;height=3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81" y="2941754"/>
            <a:ext cx="2197017" cy="1153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comcdn.azureedge.net/cvt-9c42e10c78bceeb8622e49af8d0fe1a20cd9ca9f4983c398d0b356cf822d8844/images/shared/social/azure-icon-250x2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739" y="2704404"/>
            <a:ext cx="1536521" cy="15365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40944" y="1457221"/>
            <a:ext cx="1623316" cy="369332"/>
          </a:xfrm>
          <a:prstGeom prst="rect">
            <a:avLst/>
          </a:prstGeom>
          <a:noFill/>
        </p:spPr>
        <p:txBody>
          <a:bodyPr wrap="square" rtlCol="0">
            <a:spAutoFit/>
          </a:bodyPr>
          <a:lstStyle/>
          <a:p>
            <a:r>
              <a:rPr lang="en-US" dirty="0"/>
              <a:t>API / Database</a:t>
            </a:r>
          </a:p>
        </p:txBody>
      </p:sp>
      <p:cxnSp>
        <p:nvCxnSpPr>
          <p:cNvPr id="7" name="Straight Arrow Connector 6"/>
          <p:cNvCxnSpPr/>
          <p:nvPr/>
        </p:nvCxnSpPr>
        <p:spPr>
          <a:xfrm>
            <a:off x="6095999" y="1920730"/>
            <a:ext cx="0" cy="6478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731338" y="3472664"/>
            <a:ext cx="1304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477125" y="3472665"/>
            <a:ext cx="15811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248775" y="2732659"/>
            <a:ext cx="1571625" cy="1571625"/>
          </a:xfrm>
          <a:prstGeom prst="rect">
            <a:avLst/>
          </a:prstGeom>
        </p:spPr>
      </p:pic>
      <p:sp>
        <p:nvSpPr>
          <p:cNvPr id="14" name="TextBox 13"/>
          <p:cNvSpPr txBox="1"/>
          <p:nvPr/>
        </p:nvSpPr>
        <p:spPr>
          <a:xfrm>
            <a:off x="1725781" y="4304284"/>
            <a:ext cx="2197017" cy="923330"/>
          </a:xfrm>
          <a:prstGeom prst="rect">
            <a:avLst/>
          </a:prstGeom>
          <a:noFill/>
        </p:spPr>
        <p:txBody>
          <a:bodyPr wrap="square" rtlCol="0">
            <a:spAutoFit/>
          </a:bodyPr>
          <a:lstStyle/>
          <a:p>
            <a:r>
              <a:rPr lang="en-US" dirty="0">
                <a:solidFill>
                  <a:srgbClr val="FF0000"/>
                </a:solidFill>
              </a:rPr>
              <a:t>Built in Visual Studio</a:t>
            </a:r>
          </a:p>
          <a:p>
            <a:endParaRPr lang="en-US" dirty="0">
              <a:solidFill>
                <a:srgbClr val="FF0000"/>
              </a:solidFill>
            </a:endParaRPr>
          </a:p>
          <a:p>
            <a:r>
              <a:rPr lang="en-US" dirty="0">
                <a:solidFill>
                  <a:srgbClr val="FF0000"/>
                </a:solidFill>
              </a:rPr>
              <a:t>C# or </a:t>
            </a:r>
            <a:r>
              <a:rPr lang="en-US" dirty="0" err="1">
                <a:solidFill>
                  <a:srgbClr val="FF0000"/>
                </a:solidFill>
              </a:rPr>
              <a:t>NodeJS</a:t>
            </a:r>
            <a:endParaRPr lang="en-US" dirty="0">
              <a:solidFill>
                <a:srgbClr val="FF0000"/>
              </a:solidFill>
            </a:endParaRPr>
          </a:p>
        </p:txBody>
      </p:sp>
      <p:sp>
        <p:nvSpPr>
          <p:cNvPr id="17" name="TextBox 16"/>
          <p:cNvSpPr txBox="1"/>
          <p:nvPr/>
        </p:nvSpPr>
        <p:spPr>
          <a:xfrm>
            <a:off x="5036156" y="4376790"/>
            <a:ext cx="2197017" cy="369332"/>
          </a:xfrm>
          <a:prstGeom prst="rect">
            <a:avLst/>
          </a:prstGeom>
          <a:noFill/>
        </p:spPr>
        <p:txBody>
          <a:bodyPr wrap="square" rtlCol="0">
            <a:spAutoFit/>
          </a:bodyPr>
          <a:lstStyle/>
          <a:p>
            <a:r>
              <a:rPr lang="en-US" dirty="0">
                <a:solidFill>
                  <a:srgbClr val="FF0000"/>
                </a:solidFill>
              </a:rPr>
              <a:t>Deployed to Azure</a:t>
            </a:r>
          </a:p>
        </p:txBody>
      </p:sp>
      <p:sp>
        <p:nvSpPr>
          <p:cNvPr id="18" name="TextBox 17"/>
          <p:cNvSpPr txBox="1"/>
          <p:nvPr/>
        </p:nvSpPr>
        <p:spPr>
          <a:xfrm>
            <a:off x="6134664" y="992021"/>
            <a:ext cx="2197017" cy="369332"/>
          </a:xfrm>
          <a:prstGeom prst="rect">
            <a:avLst/>
          </a:prstGeom>
          <a:noFill/>
        </p:spPr>
        <p:txBody>
          <a:bodyPr wrap="square" rtlCol="0">
            <a:spAutoFit/>
          </a:bodyPr>
          <a:lstStyle/>
          <a:p>
            <a:r>
              <a:rPr lang="en-US" dirty="0">
                <a:solidFill>
                  <a:srgbClr val="FF0000"/>
                </a:solidFill>
              </a:rPr>
              <a:t>Connected to API</a:t>
            </a:r>
          </a:p>
        </p:txBody>
      </p:sp>
      <p:sp>
        <p:nvSpPr>
          <p:cNvPr id="19" name="TextBox 18"/>
          <p:cNvSpPr txBox="1"/>
          <p:nvPr/>
        </p:nvSpPr>
        <p:spPr>
          <a:xfrm>
            <a:off x="9058275" y="4491626"/>
            <a:ext cx="2197017" cy="369332"/>
          </a:xfrm>
          <a:prstGeom prst="rect">
            <a:avLst/>
          </a:prstGeom>
          <a:noFill/>
        </p:spPr>
        <p:txBody>
          <a:bodyPr wrap="square" rtlCol="0">
            <a:spAutoFit/>
          </a:bodyPr>
          <a:lstStyle/>
          <a:p>
            <a:r>
              <a:rPr lang="en-US" dirty="0">
                <a:solidFill>
                  <a:srgbClr val="FF0000"/>
                </a:solidFill>
              </a:rPr>
              <a:t>Consumed by Client</a:t>
            </a:r>
          </a:p>
        </p:txBody>
      </p:sp>
    </p:spTree>
    <p:extLst>
      <p:ext uri="{BB962C8B-B14F-4D97-AF65-F5344CB8AC3E}">
        <p14:creationId xmlns:p14="http://schemas.microsoft.com/office/powerpoint/2010/main" val="249885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89" y="1379"/>
            <a:ext cx="1507096" cy="685524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microsoft"/>
          <p:cNvSpPr/>
          <p:nvPr/>
        </p:nvSpPr>
        <p:spPr>
          <a:xfrm>
            <a:off x="26629" y="127273"/>
            <a:ext cx="1095063" cy="6603454"/>
          </a:xfrm>
          <a:prstGeom prst="rect">
            <a:avLst/>
          </a:prstGeom>
        </p:spPr>
        <p:txBody>
          <a:bodyPr vert="vert270" wrap="square" lIns="179238" tIns="143391" rIns="179238" bIns="143391" anchor="t">
            <a:spAutoFit/>
          </a:bodyPr>
          <a:lstStyle/>
          <a:p>
            <a:pPr defTabSz="913916" fontAlgn="base">
              <a:lnSpc>
                <a:spcPct val="90000"/>
              </a:lnSpc>
              <a:spcBef>
                <a:spcPct val="0"/>
              </a:spcBef>
              <a:spcAft>
                <a:spcPts val="1176"/>
              </a:spcAft>
              <a:defRPr/>
            </a:pPr>
            <a:r>
              <a:rPr lang="en-US" sz="5293" kern="0" spc="-98" dirty="0" err="1">
                <a:ln w="3175">
                  <a:noFill/>
                </a:ln>
                <a:gradFill>
                  <a:gsLst>
                    <a:gs pos="38053">
                      <a:schemeClr val="bg1"/>
                    </a:gs>
                    <a:gs pos="60000">
                      <a:schemeClr val="bg1"/>
                    </a:gs>
                  </a:gsLst>
                  <a:lin ang="5400000" scaled="1"/>
                </a:gradFill>
                <a:latin typeface="+mj-lt"/>
                <a:ea typeface="Segoe UI" pitchFamily="34" charset="0"/>
                <a:cs typeface="Segoe UI" pitchFamily="34" charset="0"/>
              </a:rPr>
              <a:t>CaaP</a:t>
            </a:r>
            <a:r>
              <a:rPr lang="en-US" sz="5293" kern="0" spc="-98" dirty="0">
                <a:ln w="3175">
                  <a:noFill/>
                </a:ln>
                <a:gradFill>
                  <a:gsLst>
                    <a:gs pos="38053">
                      <a:schemeClr val="bg1"/>
                    </a:gs>
                    <a:gs pos="60000">
                      <a:schemeClr val="bg1"/>
                    </a:gs>
                  </a:gsLst>
                  <a:lin ang="5400000" scaled="1"/>
                </a:gradFill>
                <a:latin typeface="+mj-lt"/>
                <a:ea typeface="Segoe UI" pitchFamily="34" charset="0"/>
                <a:cs typeface="Segoe UI" pitchFamily="34" charset="0"/>
              </a:rPr>
              <a:t> Technology Stack</a:t>
            </a:r>
          </a:p>
        </p:txBody>
      </p:sp>
      <p:grpSp>
        <p:nvGrpSpPr>
          <p:cNvPr id="23" name="Group 22"/>
          <p:cNvGrpSpPr/>
          <p:nvPr/>
        </p:nvGrpSpPr>
        <p:grpSpPr>
          <a:xfrm>
            <a:off x="1787602" y="5325753"/>
            <a:ext cx="3584765" cy="1344288"/>
            <a:chOff x="1822301" y="5438029"/>
            <a:chExt cx="3657600" cy="1371601"/>
          </a:xfrm>
        </p:grpSpPr>
        <p:sp>
          <p:nvSpPr>
            <p:cNvPr id="15" name="Rectangle 14"/>
            <p:cNvSpPr/>
            <p:nvPr/>
          </p:nvSpPr>
          <p:spPr>
            <a:xfrm>
              <a:off x="1822301" y="5438030"/>
              <a:ext cx="13716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764" kern="0" dirty="0">
                  <a:latin typeface="Segoe UI Semilight" panose="020B0402040204020203" pitchFamily="34" charset="0"/>
                  <a:cs typeface="Segoe UI Semilight" panose="020B0402040204020203" pitchFamily="34" charset="0"/>
                </a:rPr>
                <a:t>Core Services</a:t>
              </a:r>
            </a:p>
          </p:txBody>
        </p:sp>
        <p:sp>
          <p:nvSpPr>
            <p:cNvPr id="16" name="Rectangle 15"/>
            <p:cNvSpPr/>
            <p:nvPr/>
          </p:nvSpPr>
          <p:spPr>
            <a:xfrm>
              <a:off x="3193901" y="5438029"/>
              <a:ext cx="22860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568" kern="0" dirty="0">
                  <a:latin typeface="Segoe UI Semilight" panose="020B0402040204020203" pitchFamily="34" charset="0"/>
                  <a:cs typeface="Segoe UI Semilight" panose="020B0402040204020203" pitchFamily="34" charset="0"/>
                </a:rPr>
                <a:t>Building blocks for intelligent services</a:t>
              </a:r>
            </a:p>
          </p:txBody>
        </p:sp>
      </p:grpSp>
      <p:grpSp>
        <p:nvGrpSpPr>
          <p:cNvPr id="22" name="Group 21"/>
          <p:cNvGrpSpPr/>
          <p:nvPr/>
        </p:nvGrpSpPr>
        <p:grpSpPr>
          <a:xfrm>
            <a:off x="1787602" y="3614945"/>
            <a:ext cx="3584765" cy="1344287"/>
            <a:chOff x="1822301" y="3686984"/>
            <a:chExt cx="3657600" cy="1371600"/>
          </a:xfrm>
        </p:grpSpPr>
        <p:sp>
          <p:nvSpPr>
            <p:cNvPr id="14" name="Rectangle 13"/>
            <p:cNvSpPr/>
            <p:nvPr/>
          </p:nvSpPr>
          <p:spPr>
            <a:xfrm>
              <a:off x="1822301" y="3686984"/>
              <a:ext cx="13716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764" kern="0" dirty="0">
                  <a:latin typeface="Segoe UI Semilight" panose="020B0402040204020203" pitchFamily="34" charset="0"/>
                  <a:cs typeface="Segoe UI Semilight" panose="020B0402040204020203" pitchFamily="34" charset="0"/>
                </a:rPr>
                <a:t>Canvas</a:t>
              </a:r>
            </a:p>
          </p:txBody>
        </p:sp>
        <p:sp>
          <p:nvSpPr>
            <p:cNvPr id="17" name="Rectangle 16"/>
            <p:cNvSpPr/>
            <p:nvPr/>
          </p:nvSpPr>
          <p:spPr>
            <a:xfrm>
              <a:off x="3193901" y="3686984"/>
              <a:ext cx="22860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568" kern="0" dirty="0">
                  <a:latin typeface="Segoe UI Semilight" panose="020B0402040204020203" pitchFamily="34" charset="0"/>
                  <a:cs typeface="Segoe UI Semilight" panose="020B0402040204020203" pitchFamily="34" charset="0"/>
                </a:rPr>
                <a:t>Platform for your bot or agent</a:t>
              </a:r>
            </a:p>
          </p:txBody>
        </p:sp>
      </p:grpSp>
      <p:grpSp>
        <p:nvGrpSpPr>
          <p:cNvPr id="21" name="Group 20"/>
          <p:cNvGrpSpPr/>
          <p:nvPr/>
        </p:nvGrpSpPr>
        <p:grpSpPr>
          <a:xfrm>
            <a:off x="1787602" y="1898769"/>
            <a:ext cx="3584765" cy="1344287"/>
            <a:chOff x="1822301" y="1935939"/>
            <a:chExt cx="3657600" cy="1371600"/>
          </a:xfrm>
        </p:grpSpPr>
        <p:sp>
          <p:nvSpPr>
            <p:cNvPr id="13" name="Rectangle 12"/>
            <p:cNvSpPr/>
            <p:nvPr/>
          </p:nvSpPr>
          <p:spPr>
            <a:xfrm>
              <a:off x="1822301" y="1935939"/>
              <a:ext cx="13716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764" kern="0" dirty="0">
                  <a:latin typeface="Segoe UI Semilight" panose="020B0402040204020203" pitchFamily="34" charset="0"/>
                  <a:cs typeface="Segoe UI Semilight" panose="020B0402040204020203" pitchFamily="34" charset="0"/>
                </a:rPr>
                <a:t>Agents</a:t>
              </a:r>
            </a:p>
          </p:txBody>
        </p:sp>
        <p:sp>
          <p:nvSpPr>
            <p:cNvPr id="18" name="Rectangle 17"/>
            <p:cNvSpPr/>
            <p:nvPr/>
          </p:nvSpPr>
          <p:spPr>
            <a:xfrm>
              <a:off x="3193901" y="1935939"/>
              <a:ext cx="22860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568" kern="0" dirty="0">
                  <a:latin typeface="Segoe UI Semilight" panose="020B0402040204020203" pitchFamily="34" charset="0"/>
                  <a:cs typeface="Segoe UI Semilight" panose="020B0402040204020203" pitchFamily="34" charset="0"/>
                </a:rPr>
                <a:t>First-party conversational meta application</a:t>
              </a:r>
            </a:p>
          </p:txBody>
        </p:sp>
      </p:grpSp>
      <p:grpSp>
        <p:nvGrpSpPr>
          <p:cNvPr id="20" name="Group 19"/>
          <p:cNvGrpSpPr/>
          <p:nvPr/>
        </p:nvGrpSpPr>
        <p:grpSpPr>
          <a:xfrm>
            <a:off x="1787602" y="182593"/>
            <a:ext cx="3584765" cy="1344287"/>
            <a:chOff x="1822301" y="184894"/>
            <a:chExt cx="3657600" cy="1371600"/>
          </a:xfrm>
        </p:grpSpPr>
        <p:sp>
          <p:nvSpPr>
            <p:cNvPr id="12" name="Rectangle 11"/>
            <p:cNvSpPr/>
            <p:nvPr/>
          </p:nvSpPr>
          <p:spPr>
            <a:xfrm>
              <a:off x="1822301" y="184894"/>
              <a:ext cx="13716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764" kern="0" dirty="0">
                  <a:latin typeface="Segoe UI Semilight" panose="020B0402040204020203" pitchFamily="34" charset="0"/>
                  <a:cs typeface="Segoe UI Semilight" panose="020B0402040204020203" pitchFamily="34" charset="0"/>
                </a:rPr>
                <a:t>Bots</a:t>
              </a:r>
            </a:p>
          </p:txBody>
        </p:sp>
        <p:sp>
          <p:nvSpPr>
            <p:cNvPr id="19" name="Rectangle 18"/>
            <p:cNvSpPr/>
            <p:nvPr/>
          </p:nvSpPr>
          <p:spPr>
            <a:xfrm>
              <a:off x="3193901" y="184894"/>
              <a:ext cx="2286000" cy="1371600"/>
            </a:xfrm>
            <a:prstGeom prst="rect">
              <a:avLst/>
            </a:prstGeom>
            <a:ln>
              <a:solidFill>
                <a:schemeClr val="tx2"/>
              </a:solidFill>
            </a:ln>
          </p:spPr>
          <p:txBody>
            <a:bodyPr wrap="square" lIns="268857" tIns="268857" rIns="268857" bIns="268857" anchor="ctr" anchorCtr="0">
              <a:noAutofit/>
            </a:bodyPr>
            <a:lstStyle/>
            <a:p>
              <a:pPr marL="28006" defTabSz="913916" fontAlgn="base">
                <a:lnSpc>
                  <a:spcPct val="90000"/>
                </a:lnSpc>
                <a:spcBef>
                  <a:spcPts val="2548"/>
                </a:spcBef>
                <a:defRPr/>
              </a:pPr>
              <a:r>
                <a:rPr lang="en-US" sz="1568" kern="0" dirty="0">
                  <a:latin typeface="Segoe UI Semilight" panose="020B0402040204020203" pitchFamily="34" charset="0"/>
                  <a:cs typeface="Segoe UI Semilight" panose="020B0402040204020203" pitchFamily="34" charset="0"/>
                </a:rPr>
                <a:t>Intelligent conversational application</a:t>
              </a:r>
            </a:p>
          </p:txBody>
        </p:sp>
      </p:grpSp>
      <p:sp>
        <p:nvSpPr>
          <p:cNvPr id="24" name="Rectangle 23"/>
          <p:cNvSpPr/>
          <p:nvPr/>
        </p:nvSpPr>
        <p:spPr bwMode="auto">
          <a:xfrm>
            <a:off x="5482881"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Azure</a:t>
            </a:r>
          </a:p>
        </p:txBody>
      </p:sp>
      <p:sp>
        <p:nvSpPr>
          <p:cNvPr id="25" name="Rectangle 24"/>
          <p:cNvSpPr/>
          <p:nvPr/>
        </p:nvSpPr>
        <p:spPr bwMode="auto">
          <a:xfrm>
            <a:off x="6579701"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Bing</a:t>
            </a:r>
          </a:p>
        </p:txBody>
      </p:sp>
      <p:sp>
        <p:nvSpPr>
          <p:cNvPr id="26" name="Rectangle 25"/>
          <p:cNvSpPr/>
          <p:nvPr/>
        </p:nvSpPr>
        <p:spPr bwMode="auto">
          <a:xfrm>
            <a:off x="7676521"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Bot Framework</a:t>
            </a:r>
          </a:p>
        </p:txBody>
      </p:sp>
      <p:sp>
        <p:nvSpPr>
          <p:cNvPr id="27" name="Rectangle 26"/>
          <p:cNvSpPr/>
          <p:nvPr/>
        </p:nvSpPr>
        <p:spPr bwMode="auto">
          <a:xfrm>
            <a:off x="8773341"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Cognitive Services</a:t>
            </a:r>
          </a:p>
        </p:txBody>
      </p:sp>
      <p:sp>
        <p:nvSpPr>
          <p:cNvPr id="28" name="Rectangle 27"/>
          <p:cNvSpPr/>
          <p:nvPr/>
        </p:nvSpPr>
        <p:spPr bwMode="auto">
          <a:xfrm>
            <a:off x="9870161"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Cortana Analytics</a:t>
            </a:r>
          </a:p>
        </p:txBody>
      </p:sp>
      <p:sp>
        <p:nvSpPr>
          <p:cNvPr id="30" name="Rectangle 29"/>
          <p:cNvSpPr/>
          <p:nvPr/>
        </p:nvSpPr>
        <p:spPr bwMode="auto">
          <a:xfrm>
            <a:off x="5489738" y="1893401"/>
            <a:ext cx="985811"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Cortana</a:t>
            </a:r>
          </a:p>
        </p:txBody>
      </p:sp>
      <p:sp>
        <p:nvSpPr>
          <p:cNvPr id="31" name="Rectangle 30"/>
          <p:cNvSpPr/>
          <p:nvPr/>
        </p:nvSpPr>
        <p:spPr bwMode="auto">
          <a:xfrm>
            <a:off x="5489738" y="182593"/>
            <a:ext cx="985811"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3</a:t>
            </a:r>
            <a:r>
              <a:rPr lang="en-US" sz="1176" kern="0" baseline="30000" dirty="0">
                <a:solidFill>
                  <a:schemeClr val="bg1"/>
                </a:solidFill>
              </a:rPr>
              <a:t>rd</a:t>
            </a:r>
            <a:r>
              <a:rPr lang="en-US" sz="1176" kern="0" dirty="0">
                <a:solidFill>
                  <a:schemeClr val="bg1"/>
                </a:solidFill>
              </a:rPr>
              <a:t> party</a:t>
            </a:r>
          </a:p>
        </p:txBody>
      </p:sp>
      <p:sp>
        <p:nvSpPr>
          <p:cNvPr id="32" name="Rectangle 31"/>
          <p:cNvSpPr/>
          <p:nvPr/>
        </p:nvSpPr>
        <p:spPr bwMode="auto">
          <a:xfrm>
            <a:off x="6579487" y="182593"/>
            <a:ext cx="985811"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Microsoft</a:t>
            </a:r>
          </a:p>
        </p:txBody>
      </p:sp>
      <p:grpSp>
        <p:nvGrpSpPr>
          <p:cNvPr id="33" name="Group 32"/>
          <p:cNvGrpSpPr/>
          <p:nvPr/>
        </p:nvGrpSpPr>
        <p:grpSpPr>
          <a:xfrm>
            <a:off x="5482881" y="3614945"/>
            <a:ext cx="6470407" cy="1344287"/>
            <a:chOff x="5712457" y="3686984"/>
            <a:chExt cx="6482073" cy="1371600"/>
          </a:xfrm>
          <a:solidFill>
            <a:srgbClr val="0072C6"/>
          </a:solidFill>
        </p:grpSpPr>
        <p:sp>
          <p:nvSpPr>
            <p:cNvPr id="29" name="Rectangle 28"/>
            <p:cNvSpPr/>
            <p:nvPr/>
          </p:nvSpPr>
          <p:spPr bwMode="auto">
            <a:xfrm>
              <a:off x="5714180" y="3686984"/>
              <a:ext cx="6480350" cy="1371600"/>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176" kern="0" dirty="0">
                <a:solidFill>
                  <a:schemeClr val="tx1"/>
                </a:solidFill>
              </a:endParaRPr>
            </a:p>
          </p:txBody>
        </p:sp>
        <p:pic>
          <p:nvPicPr>
            <p:cNvPr id="4" name="Picture 3"/>
            <p:cNvPicPr>
              <a:picLocks noChangeAspect="1"/>
            </p:cNvPicPr>
            <p:nvPr/>
          </p:nvPicPr>
          <p:blipFill>
            <a:blip r:embed="rId3"/>
            <a:stretch>
              <a:fillRect/>
            </a:stretch>
          </p:blipFill>
          <p:spPr>
            <a:xfrm>
              <a:off x="5712457" y="4121058"/>
              <a:ext cx="1371600" cy="475122"/>
            </a:xfrm>
            <a:prstGeom prst="rect">
              <a:avLst/>
            </a:prstGeom>
            <a:grpFill/>
          </p:spPr>
        </p:pic>
        <p:pic>
          <p:nvPicPr>
            <p:cNvPr id="6" name="Picture 5"/>
            <p:cNvPicPr>
              <a:picLocks noChangeAspect="1"/>
            </p:cNvPicPr>
            <p:nvPr/>
          </p:nvPicPr>
          <p:blipFill>
            <a:blip r:embed="rId4"/>
            <a:stretch>
              <a:fillRect/>
            </a:stretch>
          </p:blipFill>
          <p:spPr>
            <a:xfrm>
              <a:off x="6999967" y="4041359"/>
              <a:ext cx="1371600" cy="638735"/>
            </a:xfrm>
            <a:prstGeom prst="rect">
              <a:avLst/>
            </a:prstGeom>
            <a:grpFill/>
          </p:spPr>
        </p:pic>
        <p:pic>
          <p:nvPicPr>
            <p:cNvPr id="7" name="Picture 6"/>
            <p:cNvPicPr>
              <a:picLocks noChangeAspect="1"/>
            </p:cNvPicPr>
            <p:nvPr/>
          </p:nvPicPr>
          <p:blipFill>
            <a:blip r:embed="rId5"/>
            <a:stretch>
              <a:fillRect/>
            </a:stretch>
          </p:blipFill>
          <p:spPr>
            <a:xfrm>
              <a:off x="10340509" y="3910092"/>
              <a:ext cx="914400" cy="914400"/>
            </a:xfrm>
            <a:prstGeom prst="rect">
              <a:avLst/>
            </a:prstGeom>
            <a:grpFill/>
          </p:spPr>
        </p:pic>
        <p:pic>
          <p:nvPicPr>
            <p:cNvPr id="8" name="Picture 7"/>
            <p:cNvPicPr>
              <a:picLocks noChangeAspect="1"/>
            </p:cNvPicPr>
            <p:nvPr/>
          </p:nvPicPr>
          <p:blipFill>
            <a:blip r:embed="rId6"/>
            <a:stretch>
              <a:fillRect/>
            </a:stretch>
          </p:blipFill>
          <p:spPr>
            <a:xfrm>
              <a:off x="11253802" y="4096072"/>
              <a:ext cx="914400" cy="542441"/>
            </a:xfrm>
            <a:prstGeom prst="rect">
              <a:avLst/>
            </a:prstGeom>
            <a:grpFill/>
          </p:spPr>
        </p:pic>
        <p:pic>
          <p:nvPicPr>
            <p:cNvPr id="9" name="Picture 8"/>
            <p:cNvPicPr>
              <a:picLocks noChangeAspect="1"/>
            </p:cNvPicPr>
            <p:nvPr/>
          </p:nvPicPr>
          <p:blipFill>
            <a:blip r:embed="rId7"/>
            <a:stretch>
              <a:fillRect/>
            </a:stretch>
          </p:blipFill>
          <p:spPr>
            <a:xfrm>
              <a:off x="8107816" y="3876707"/>
              <a:ext cx="914400" cy="914400"/>
            </a:xfrm>
            <a:prstGeom prst="rect">
              <a:avLst/>
            </a:prstGeom>
            <a:grpFill/>
          </p:spPr>
        </p:pic>
        <p:pic>
          <p:nvPicPr>
            <p:cNvPr id="10" name="Picture 9"/>
            <p:cNvPicPr>
              <a:picLocks noChangeAspect="1"/>
            </p:cNvPicPr>
            <p:nvPr/>
          </p:nvPicPr>
          <p:blipFill>
            <a:blip r:embed="rId8"/>
            <a:stretch>
              <a:fillRect/>
            </a:stretch>
          </p:blipFill>
          <p:spPr>
            <a:xfrm>
              <a:off x="8903936" y="3912431"/>
              <a:ext cx="914400" cy="914400"/>
            </a:xfrm>
            <a:prstGeom prst="rect">
              <a:avLst/>
            </a:prstGeom>
            <a:grpFill/>
          </p:spPr>
        </p:pic>
        <p:pic>
          <p:nvPicPr>
            <p:cNvPr id="11" name="Picture 10"/>
            <p:cNvPicPr>
              <a:picLocks noChangeAspect="1"/>
            </p:cNvPicPr>
            <p:nvPr/>
          </p:nvPicPr>
          <p:blipFill rotWithShape="1">
            <a:blip r:embed="rId9"/>
            <a:srcRect r="62195"/>
            <a:stretch/>
          </p:blipFill>
          <p:spPr>
            <a:xfrm>
              <a:off x="9582883" y="3864372"/>
              <a:ext cx="993079" cy="1005840"/>
            </a:xfrm>
            <a:prstGeom prst="rect">
              <a:avLst/>
            </a:prstGeom>
            <a:grpFill/>
          </p:spPr>
        </p:pic>
      </p:grpSp>
      <p:sp>
        <p:nvSpPr>
          <p:cNvPr id="34" name="Rectangle 33"/>
          <p:cNvSpPr/>
          <p:nvPr/>
        </p:nvSpPr>
        <p:spPr bwMode="auto">
          <a:xfrm>
            <a:off x="10966980" y="5325753"/>
            <a:ext cx="986307" cy="1344287"/>
          </a:xfrm>
          <a:prstGeom prst="rect">
            <a:avLst/>
          </a:prstGeom>
          <a:solidFill>
            <a:srgbClr val="0072C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176" kern="0" dirty="0">
                <a:solidFill>
                  <a:schemeClr val="bg1"/>
                </a:solidFill>
              </a:rPr>
              <a:t>Office 365</a:t>
            </a:r>
          </a:p>
        </p:txBody>
      </p:sp>
    </p:spTree>
    <p:extLst>
      <p:ext uri="{BB962C8B-B14F-4D97-AF65-F5344CB8AC3E}">
        <p14:creationId xmlns:p14="http://schemas.microsoft.com/office/powerpoint/2010/main" val="360984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p:cNvSpPr>
          <p:nvPr/>
        </p:nvSpPr>
        <p:spPr bwMode="auto">
          <a:xfrm>
            <a:off x="7814092" y="672773"/>
            <a:ext cx="3908545" cy="78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47" tIns="43723" rIns="87447" bIns="43723" numCol="1" spcCol="0" rtlCol="0" fromWordArt="0" anchor="ctr" anchorCtr="0" forceAA="0" compatLnSpc="1">
            <a:prstTxWarp prst="textNoShape">
              <a:avLst/>
            </a:prstTxWarp>
            <a:noAutofit/>
          </a:bodyPr>
          <a:lstStyle/>
          <a:p>
            <a:pPr algn="r" defTabSz="891193">
              <a:defRPr/>
            </a:pPr>
            <a:endParaRPr lang="en-US" sz="1729" b="1" kern="0">
              <a:solidFill>
                <a:schemeClr val="bg1"/>
              </a:solidFill>
              <a:latin typeface="Segoe UI"/>
            </a:endParaRPr>
          </a:p>
        </p:txBody>
      </p:sp>
      <p:sp>
        <p:nvSpPr>
          <p:cNvPr id="16" name="Rectangle 15"/>
          <p:cNvSpPr>
            <a:spLocks/>
          </p:cNvSpPr>
          <p:nvPr/>
        </p:nvSpPr>
        <p:spPr bwMode="auto">
          <a:xfrm>
            <a:off x="7814092" y="672773"/>
            <a:ext cx="3908545" cy="78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47" tIns="43723" rIns="87447" bIns="43723" numCol="1" spcCol="0" rtlCol="0" fromWordArt="0" anchor="ctr" anchorCtr="0" forceAA="0" compatLnSpc="1">
            <a:prstTxWarp prst="textNoShape">
              <a:avLst/>
            </a:prstTxWarp>
            <a:noAutofit/>
          </a:bodyPr>
          <a:lstStyle/>
          <a:p>
            <a:pPr algn="r" defTabSz="891193">
              <a:defRPr/>
            </a:pPr>
            <a:endParaRPr lang="en-US" sz="1729" b="1" kern="0">
              <a:solidFill>
                <a:schemeClr val="bg1"/>
              </a:solidFill>
              <a:latin typeface="Segoe UI"/>
            </a:endParaRPr>
          </a:p>
        </p:txBody>
      </p:sp>
      <p:grpSp>
        <p:nvGrpSpPr>
          <p:cNvPr id="7" name="Group 6"/>
          <p:cNvGrpSpPr/>
          <p:nvPr/>
        </p:nvGrpSpPr>
        <p:grpSpPr>
          <a:xfrm>
            <a:off x="373229" y="3021393"/>
            <a:ext cx="2098427" cy="627244"/>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Emotion</a:t>
              </a:r>
            </a:p>
          </p:txBody>
        </p:sp>
      </p:grpSp>
      <p:grpSp>
        <p:nvGrpSpPr>
          <p:cNvPr id="12" name="Group 11"/>
          <p:cNvGrpSpPr/>
          <p:nvPr/>
        </p:nvGrpSpPr>
        <p:grpSpPr>
          <a:xfrm>
            <a:off x="2601209" y="3021393"/>
            <a:ext cx="2195356" cy="627244"/>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Speaker Recognition</a:t>
              </a:r>
            </a:p>
          </p:txBody>
        </p:sp>
      </p:grpSp>
      <p:grpSp>
        <p:nvGrpSpPr>
          <p:cNvPr id="19" name="Group 18"/>
          <p:cNvGrpSpPr/>
          <p:nvPr/>
        </p:nvGrpSpPr>
        <p:grpSpPr>
          <a:xfrm>
            <a:off x="2601208" y="3734569"/>
            <a:ext cx="2195356" cy="627244"/>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Speech</a:t>
              </a:r>
            </a:p>
          </p:txBody>
        </p:sp>
      </p:grpSp>
      <p:grpSp>
        <p:nvGrpSpPr>
          <p:cNvPr id="24" name="Group 23"/>
          <p:cNvGrpSpPr/>
          <p:nvPr/>
        </p:nvGrpSpPr>
        <p:grpSpPr>
          <a:xfrm>
            <a:off x="2596504" y="2308219"/>
            <a:ext cx="2198503" cy="627241"/>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Custom Recognition</a:t>
              </a:r>
            </a:p>
          </p:txBody>
        </p:sp>
      </p:grpSp>
      <p:grpSp>
        <p:nvGrpSpPr>
          <p:cNvPr id="29" name="Group 28"/>
          <p:cNvGrpSpPr/>
          <p:nvPr/>
        </p:nvGrpSpPr>
        <p:grpSpPr>
          <a:xfrm>
            <a:off x="373229" y="2308217"/>
            <a:ext cx="2099419" cy="627244"/>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Computer Vision</a:t>
              </a:r>
            </a:p>
          </p:txBody>
        </p:sp>
      </p:grpSp>
      <p:grpSp>
        <p:nvGrpSpPr>
          <p:cNvPr id="34" name="Group 33"/>
          <p:cNvGrpSpPr/>
          <p:nvPr/>
        </p:nvGrpSpPr>
        <p:grpSpPr>
          <a:xfrm>
            <a:off x="373229" y="3734569"/>
            <a:ext cx="2100771" cy="627244"/>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Face</a:t>
              </a:r>
            </a:p>
          </p:txBody>
        </p:sp>
      </p:grpSp>
      <p:grpSp>
        <p:nvGrpSpPr>
          <p:cNvPr id="39" name="Group 38"/>
          <p:cNvGrpSpPr/>
          <p:nvPr/>
        </p:nvGrpSpPr>
        <p:grpSpPr>
          <a:xfrm>
            <a:off x="373229" y="4447745"/>
            <a:ext cx="2098428" cy="627244"/>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838" y="1724483"/>
            <a:ext cx="296334" cy="359487"/>
          </a:xfrm>
          <a:prstGeom prst="rect">
            <a:avLst/>
          </a:prstGeom>
        </p:spPr>
      </p:pic>
      <p:sp>
        <p:nvSpPr>
          <p:cNvPr id="45" name="Right Bracket 44"/>
          <p:cNvSpPr/>
          <p:nvPr/>
        </p:nvSpPr>
        <p:spPr>
          <a:xfrm rot="16200000">
            <a:off x="5854289" y="-4298013"/>
            <a:ext cx="209853" cy="11575807"/>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3775">
              <a:defRPr/>
            </a:pPr>
            <a:endParaRPr lang="en-US" sz="1799" kern="0">
              <a:solidFill>
                <a:schemeClr val="bg1"/>
              </a:solidFill>
            </a:endParaRPr>
          </a:p>
        </p:txBody>
      </p:sp>
      <p:sp>
        <p:nvSpPr>
          <p:cNvPr id="46" name="Rectangle 45"/>
          <p:cNvSpPr/>
          <p:nvPr/>
        </p:nvSpPr>
        <p:spPr>
          <a:xfrm>
            <a:off x="188566" y="738121"/>
            <a:ext cx="11652805" cy="557466"/>
          </a:xfrm>
          <a:prstGeom prst="rect">
            <a:avLst/>
          </a:prstGeom>
          <a:solidFill>
            <a:schemeClr val="tx1"/>
          </a:solidFill>
          <a:ln w="25400" cap="flat" cmpd="sng" algn="ctr">
            <a:noFill/>
            <a:prstDash val="solid"/>
          </a:ln>
          <a:effectLst/>
        </p:spPr>
        <p:txBody>
          <a:bodyPr lIns="116940" tIns="58469" rIns="116940" bIns="5846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95">
              <a:defRPr/>
            </a:pPr>
            <a:r>
              <a:rPr lang="en-US" sz="3332" b="1" kern="0" dirty="0">
                <a:solidFill>
                  <a:schemeClr val="bg1"/>
                </a:solidFill>
                <a:latin typeface="+mj-lt"/>
              </a:rPr>
              <a:t>microsoft.com/cognitive</a:t>
            </a:r>
          </a:p>
        </p:txBody>
      </p:sp>
      <p:grpSp>
        <p:nvGrpSpPr>
          <p:cNvPr id="48" name="Group 47"/>
          <p:cNvGrpSpPr/>
          <p:nvPr/>
        </p:nvGrpSpPr>
        <p:grpSpPr>
          <a:xfrm>
            <a:off x="9533185" y="1604334"/>
            <a:ext cx="2178150" cy="627245"/>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24" tIns="58460" rIns="116924" bIns="584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126">
                <a:defRPr/>
              </a:pPr>
              <a:endParaRPr lang="en-US" sz="1764" kern="0" dirty="0">
                <a:solidFill>
                  <a:schemeClr val="bg1"/>
                </a:solidFill>
                <a:latin typeface="+mj-l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12" tIns="143370" rIns="179212" bIns="143370" rtlCol="0" anchor="ctr">
              <a:spAutoFit/>
            </a:bodyPr>
            <a:lstStyle/>
            <a:p>
              <a:pPr defTabSz="896117">
                <a:lnSpc>
                  <a:spcPct val="90000"/>
                </a:lnSpc>
                <a:spcAft>
                  <a:spcPts val="588"/>
                </a:spcAft>
                <a:defRPr/>
              </a:pPr>
              <a:r>
                <a:rPr lang="en-US" sz="2352" kern="0" dirty="0">
                  <a:solidFill>
                    <a:schemeClr val="bg1"/>
                  </a:solidFill>
                  <a:latin typeface="+mj-lt"/>
                </a:rPr>
                <a:t>Search</a:t>
              </a:r>
            </a:p>
          </p:txBody>
        </p:sp>
      </p:grpSp>
      <p:grpSp>
        <p:nvGrpSpPr>
          <p:cNvPr id="54" name="Group 53"/>
          <p:cNvGrpSpPr/>
          <p:nvPr/>
        </p:nvGrpSpPr>
        <p:grpSpPr>
          <a:xfrm>
            <a:off x="2601159" y="1597303"/>
            <a:ext cx="2214959" cy="627245"/>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24" tIns="58460" rIns="116924" bIns="584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126">
                <a:defRPr/>
              </a:pPr>
              <a:endParaRPr lang="en-US" sz="1764" kern="0" dirty="0">
                <a:solidFill>
                  <a:schemeClr val="bg1"/>
                </a:solidFill>
                <a:latin typeface="+mj-l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12" tIns="143370" rIns="179212" bIns="143370" rtlCol="0" anchor="ctr">
              <a:spAutoFit/>
            </a:bodyPr>
            <a:lstStyle/>
            <a:p>
              <a:pPr defTabSz="896117">
                <a:lnSpc>
                  <a:spcPct val="90000"/>
                </a:lnSpc>
                <a:spcAft>
                  <a:spcPts val="588"/>
                </a:spcAft>
                <a:defRPr/>
              </a:pPr>
              <a:r>
                <a:rPr lang="en-US" sz="2352" kern="0" dirty="0">
                  <a:solidFill>
                    <a:schemeClr val="bg1"/>
                  </a:solidFill>
                  <a:latin typeface="+mj-lt"/>
                </a:rPr>
                <a:t>Speech</a:t>
              </a:r>
            </a:p>
          </p:txBody>
        </p:sp>
      </p:grpSp>
      <p:grpSp>
        <p:nvGrpSpPr>
          <p:cNvPr id="61" name="Group 60"/>
          <p:cNvGrpSpPr/>
          <p:nvPr/>
        </p:nvGrpSpPr>
        <p:grpSpPr>
          <a:xfrm>
            <a:off x="4912714" y="1605517"/>
            <a:ext cx="2185307" cy="627245"/>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24" tIns="58460" rIns="116924" bIns="584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126">
                <a:defRPr/>
              </a:pPr>
              <a:endParaRPr lang="en-US" sz="1764" kern="0" dirty="0">
                <a:solidFill>
                  <a:schemeClr val="bg1"/>
                </a:solidFill>
                <a:latin typeface="+mj-l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12" tIns="143370" rIns="179212" bIns="143370" rtlCol="0" anchor="ctr">
              <a:spAutoFit/>
            </a:bodyPr>
            <a:lstStyle/>
            <a:p>
              <a:pPr defTabSz="896117">
                <a:lnSpc>
                  <a:spcPct val="90000"/>
                </a:lnSpc>
                <a:spcAft>
                  <a:spcPts val="588"/>
                </a:spcAft>
                <a:defRPr/>
              </a:pPr>
              <a:r>
                <a:rPr lang="en-US" sz="2352" kern="0" dirty="0">
                  <a:solidFill>
                    <a:schemeClr val="bg1"/>
                  </a:solidFill>
                  <a:latin typeface="+mj-lt"/>
                </a:rPr>
                <a:t>Language</a:t>
              </a:r>
            </a:p>
          </p:txBody>
        </p:sp>
      </p:grpSp>
      <p:grpSp>
        <p:nvGrpSpPr>
          <p:cNvPr id="66" name="Group 65"/>
          <p:cNvGrpSpPr/>
          <p:nvPr/>
        </p:nvGrpSpPr>
        <p:grpSpPr>
          <a:xfrm>
            <a:off x="7226527" y="1604334"/>
            <a:ext cx="2178151" cy="627245"/>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24" tIns="58460" rIns="116924" bIns="584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126">
                <a:defRPr/>
              </a:pPr>
              <a:endParaRPr lang="en-US" sz="1764" kern="0" dirty="0">
                <a:solidFill>
                  <a:schemeClr val="bg1"/>
                </a:solidFill>
                <a:latin typeface="+mj-l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12" tIns="143370" rIns="179212" bIns="143370" rtlCol="0" anchor="ctr">
              <a:spAutoFit/>
            </a:bodyPr>
            <a:lstStyle/>
            <a:p>
              <a:pPr defTabSz="896117">
                <a:lnSpc>
                  <a:spcPct val="90000"/>
                </a:lnSpc>
                <a:spcAft>
                  <a:spcPts val="588"/>
                </a:spcAft>
                <a:defRPr/>
              </a:pPr>
              <a:r>
                <a:rPr lang="en-US" sz="2352" kern="0" dirty="0">
                  <a:solidFill>
                    <a:schemeClr val="bg1"/>
                  </a:solidFill>
                  <a:latin typeface="+mj-lt"/>
                </a:rPr>
                <a:t>Knowledge</a:t>
              </a:r>
            </a:p>
          </p:txBody>
        </p:sp>
      </p:grpSp>
      <p:grpSp>
        <p:nvGrpSpPr>
          <p:cNvPr id="71" name="Group 70"/>
          <p:cNvGrpSpPr/>
          <p:nvPr/>
        </p:nvGrpSpPr>
        <p:grpSpPr>
          <a:xfrm>
            <a:off x="373229" y="1595041"/>
            <a:ext cx="2099421" cy="627245"/>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24" tIns="58460" rIns="116924" bIns="584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126">
                <a:defRPr/>
              </a:pPr>
              <a:endParaRPr lang="en-US" sz="1764" kern="0" dirty="0">
                <a:solidFill>
                  <a:schemeClr val="bg1"/>
                </a:solidFill>
                <a:latin typeface="+mj-lt"/>
              </a:endParaRPr>
            </a:p>
          </p:txBody>
        </p:sp>
        <p:sp>
          <p:nvSpPr>
            <p:cNvPr id="74" name="TextBox 73"/>
            <p:cNvSpPr txBox="1"/>
            <p:nvPr/>
          </p:nvSpPr>
          <p:spPr>
            <a:xfrm>
              <a:off x="1227725" y="1886159"/>
              <a:ext cx="1177272" cy="627911"/>
            </a:xfrm>
            <a:prstGeom prst="rect">
              <a:avLst/>
            </a:prstGeom>
            <a:noFill/>
            <a:ln>
              <a:noFill/>
            </a:ln>
          </p:spPr>
          <p:txBody>
            <a:bodyPr wrap="square" lIns="179212" tIns="143370" rIns="179212" bIns="143370" rtlCol="0" anchor="ctr">
              <a:spAutoFit/>
            </a:bodyPr>
            <a:lstStyle/>
            <a:p>
              <a:pPr defTabSz="896117">
                <a:lnSpc>
                  <a:spcPct val="90000"/>
                </a:lnSpc>
                <a:spcAft>
                  <a:spcPts val="588"/>
                </a:spcAft>
                <a:defRPr/>
              </a:pPr>
              <a:r>
                <a:rPr lang="en-US" sz="2352" kern="0" dirty="0">
                  <a:solidFill>
                    <a:schemeClr val="bg1"/>
                  </a:solidFill>
                  <a:latin typeface="+mj-lt"/>
                </a:rPr>
                <a:t>Vision</a:t>
              </a:r>
            </a:p>
          </p:txBody>
        </p:sp>
      </p:grpSp>
      <p:grpSp>
        <p:nvGrpSpPr>
          <p:cNvPr id="75" name="Group 74"/>
          <p:cNvGrpSpPr/>
          <p:nvPr/>
        </p:nvGrpSpPr>
        <p:grpSpPr>
          <a:xfrm>
            <a:off x="4911933" y="3021393"/>
            <a:ext cx="2171054" cy="627244"/>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Linguistic Analysis</a:t>
              </a:r>
            </a:p>
          </p:txBody>
        </p:sp>
      </p:grpSp>
      <p:grpSp>
        <p:nvGrpSpPr>
          <p:cNvPr id="80" name="Group 79"/>
          <p:cNvGrpSpPr/>
          <p:nvPr/>
        </p:nvGrpSpPr>
        <p:grpSpPr>
          <a:xfrm>
            <a:off x="4898091" y="3734569"/>
            <a:ext cx="2171059" cy="627244"/>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Language Understanding</a:t>
              </a:r>
            </a:p>
          </p:txBody>
        </p:sp>
      </p:grpSp>
      <p:grpSp>
        <p:nvGrpSpPr>
          <p:cNvPr id="85" name="Group 84"/>
          <p:cNvGrpSpPr/>
          <p:nvPr/>
        </p:nvGrpSpPr>
        <p:grpSpPr>
          <a:xfrm>
            <a:off x="4918862" y="2308219"/>
            <a:ext cx="2171924" cy="627241"/>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Spell Check</a:t>
              </a:r>
            </a:p>
          </p:txBody>
        </p:sp>
      </p:grpSp>
      <p:grpSp>
        <p:nvGrpSpPr>
          <p:cNvPr id="90" name="Group 89"/>
          <p:cNvGrpSpPr/>
          <p:nvPr/>
        </p:nvGrpSpPr>
        <p:grpSpPr>
          <a:xfrm>
            <a:off x="7238080" y="3021393"/>
            <a:ext cx="2170980" cy="627244"/>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Entity Linking</a:t>
              </a:r>
            </a:p>
          </p:txBody>
        </p:sp>
      </p:grpSp>
      <p:grpSp>
        <p:nvGrpSpPr>
          <p:cNvPr id="95" name="Group 94"/>
          <p:cNvGrpSpPr/>
          <p:nvPr/>
        </p:nvGrpSpPr>
        <p:grpSpPr>
          <a:xfrm>
            <a:off x="7230212" y="3734569"/>
            <a:ext cx="2178848" cy="627244"/>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Knowledge Exploration</a:t>
              </a:r>
            </a:p>
          </p:txBody>
        </p:sp>
      </p:grpSp>
      <p:grpSp>
        <p:nvGrpSpPr>
          <p:cNvPr id="100" name="Group 99"/>
          <p:cNvGrpSpPr/>
          <p:nvPr/>
        </p:nvGrpSpPr>
        <p:grpSpPr>
          <a:xfrm>
            <a:off x="7214641" y="2308219"/>
            <a:ext cx="2181868" cy="627241"/>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Academic Knowledge </a:t>
              </a:r>
            </a:p>
          </p:txBody>
        </p:sp>
      </p:grpSp>
      <p:grpSp>
        <p:nvGrpSpPr>
          <p:cNvPr id="105" name="Group 104"/>
          <p:cNvGrpSpPr/>
          <p:nvPr/>
        </p:nvGrpSpPr>
        <p:grpSpPr>
          <a:xfrm>
            <a:off x="9520365" y="3021393"/>
            <a:ext cx="2175347" cy="627244"/>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a:t>
              </a:r>
            </a:p>
            <a:p>
              <a:pPr defTabSz="878126">
                <a:defRPr/>
              </a:pPr>
              <a:r>
                <a:rPr lang="en-US" sz="1764" kern="0" dirty="0">
                  <a:solidFill>
                    <a:schemeClr val="bg1"/>
                  </a:solidFill>
                  <a:latin typeface="+mj-lt"/>
                </a:rPr>
                <a:t>Image Search</a:t>
              </a:r>
            </a:p>
          </p:txBody>
        </p:sp>
      </p:grpSp>
      <p:grpSp>
        <p:nvGrpSpPr>
          <p:cNvPr id="110" name="Group 109"/>
          <p:cNvGrpSpPr/>
          <p:nvPr/>
        </p:nvGrpSpPr>
        <p:grpSpPr>
          <a:xfrm>
            <a:off x="9531194" y="3734569"/>
            <a:ext cx="2169970" cy="627244"/>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a:t>
              </a:r>
            </a:p>
            <a:p>
              <a:pPr defTabSz="878126">
                <a:defRPr/>
              </a:pPr>
              <a:r>
                <a:rPr lang="en-US" sz="1764" kern="0" dirty="0">
                  <a:solidFill>
                    <a:schemeClr val="bg1"/>
                  </a:solidFill>
                  <a:latin typeface="+mj-lt"/>
                </a:rPr>
                <a:t>Video Search</a:t>
              </a:r>
            </a:p>
          </p:txBody>
        </p:sp>
      </p:grpSp>
      <p:grpSp>
        <p:nvGrpSpPr>
          <p:cNvPr id="115" name="Group 114"/>
          <p:cNvGrpSpPr/>
          <p:nvPr/>
        </p:nvGrpSpPr>
        <p:grpSpPr>
          <a:xfrm>
            <a:off x="9520364" y="2308219"/>
            <a:ext cx="2178372" cy="627241"/>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a:t>
              </a:r>
            </a:p>
            <a:p>
              <a:pPr defTabSz="878126">
                <a:defRPr/>
              </a:pPr>
              <a:r>
                <a:rPr lang="en-US" sz="1764" kern="0" dirty="0">
                  <a:solidFill>
                    <a:schemeClr val="bg1"/>
                  </a:solidFill>
                  <a:latin typeface="+mj-lt"/>
                </a:rPr>
                <a:t>Web Search</a:t>
              </a:r>
            </a:p>
          </p:txBody>
        </p:sp>
      </p:grpSp>
      <p:grpSp>
        <p:nvGrpSpPr>
          <p:cNvPr id="120" name="Group 119"/>
          <p:cNvGrpSpPr/>
          <p:nvPr/>
        </p:nvGrpSpPr>
        <p:grpSpPr>
          <a:xfrm>
            <a:off x="4898090" y="5159246"/>
            <a:ext cx="2171058" cy="627244"/>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WebLM</a:t>
              </a:r>
            </a:p>
          </p:txBody>
        </p:sp>
      </p:grpSp>
      <p:grpSp>
        <p:nvGrpSpPr>
          <p:cNvPr id="125" name="Group 124"/>
          <p:cNvGrpSpPr/>
          <p:nvPr/>
        </p:nvGrpSpPr>
        <p:grpSpPr>
          <a:xfrm>
            <a:off x="4896581" y="4447745"/>
            <a:ext cx="2174077" cy="627241"/>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Text Analytics</a:t>
              </a:r>
            </a:p>
          </p:txBody>
        </p:sp>
      </p:grpSp>
      <p:sp>
        <p:nvSpPr>
          <p:cNvPr id="132" name="Rectangle 131"/>
          <p:cNvSpPr/>
          <p:nvPr/>
        </p:nvSpPr>
        <p:spPr>
          <a:xfrm>
            <a:off x="7235846" y="4447745"/>
            <a:ext cx="2160665" cy="624362"/>
          </a:xfrm>
          <a:prstGeom prst="rect">
            <a:avLst/>
          </a:prstGeom>
          <a:solidFill>
            <a:schemeClr val="tx1"/>
          </a:solid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  Recommendations</a:t>
            </a:r>
          </a:p>
        </p:txBody>
      </p:sp>
      <p:grpSp>
        <p:nvGrpSpPr>
          <p:cNvPr id="135" name="Group 134"/>
          <p:cNvGrpSpPr/>
          <p:nvPr/>
        </p:nvGrpSpPr>
        <p:grpSpPr>
          <a:xfrm>
            <a:off x="9556314" y="5159246"/>
            <a:ext cx="2166947" cy="627244"/>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a:t>
              </a:r>
            </a:p>
            <a:p>
              <a:pPr defTabSz="878126">
                <a:defRPr/>
              </a:pPr>
              <a:r>
                <a:rPr lang="en-US" sz="1764" kern="0" dirty="0">
                  <a:solidFill>
                    <a:schemeClr val="bg1"/>
                  </a:solidFill>
                  <a:latin typeface="+mj-lt"/>
                </a:rPr>
                <a:t>Autosuggest</a:t>
              </a:r>
            </a:p>
          </p:txBody>
        </p:sp>
      </p:grpSp>
      <p:grpSp>
        <p:nvGrpSpPr>
          <p:cNvPr id="140" name="Group 139"/>
          <p:cNvGrpSpPr/>
          <p:nvPr/>
        </p:nvGrpSpPr>
        <p:grpSpPr>
          <a:xfrm>
            <a:off x="9547029" y="4447745"/>
            <a:ext cx="2169970" cy="627241"/>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Bing </a:t>
              </a:r>
            </a:p>
            <a:p>
              <a:pPr defTabSz="878126">
                <a:defRPr/>
              </a:pPr>
              <a:r>
                <a:rPr lang="en-US" sz="1764" kern="0" dirty="0">
                  <a:solidFill>
                    <a:schemeClr val="bg1"/>
                  </a:solidFill>
                  <a:latin typeface="+mj-lt"/>
                </a:rPr>
                <a:t>News Search</a:t>
              </a:r>
            </a:p>
          </p:txBody>
        </p:sp>
      </p:grpSp>
      <p:sp>
        <p:nvSpPr>
          <p:cNvPr id="99" name="Rectangle 98"/>
          <p:cNvSpPr/>
          <p:nvPr/>
        </p:nvSpPr>
        <p:spPr>
          <a:xfrm>
            <a:off x="188566" y="1439897"/>
            <a:ext cx="11652805" cy="4560694"/>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01" tIns="59650" rIns="119301" bIns="59650" rtlCol="0" anchor="b"/>
          <a:lstStyle/>
          <a:p>
            <a:pPr defTabSz="896117">
              <a:defRPr/>
            </a:pPr>
            <a:endParaRPr lang="en-US" sz="1078" kern="0" dirty="0">
              <a:solidFill>
                <a:schemeClr val="bg1"/>
              </a:solidFill>
            </a:endParaRPr>
          </a:p>
        </p:txBody>
      </p:sp>
      <p:grpSp>
        <p:nvGrpSpPr>
          <p:cNvPr id="104" name="Group 103"/>
          <p:cNvGrpSpPr/>
          <p:nvPr/>
        </p:nvGrpSpPr>
        <p:grpSpPr>
          <a:xfrm>
            <a:off x="2605431" y="4447746"/>
            <a:ext cx="2184850" cy="617007"/>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31" tIns="87831" rIns="32940" bIns="32940" rtlCol="0" anchor="b" anchorCtr="0"/>
            <a:lstStyle/>
            <a:p>
              <a:pPr algn="ctr" defTabSz="895418">
                <a:defRPr/>
              </a:pPr>
              <a:endParaRPr lang="en-US" sz="1764" kern="0" dirty="0">
                <a:solidFill>
                  <a:schemeClr val="bg1"/>
                </a:solidFill>
                <a:latin typeface="+mj-l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24" tIns="58460" rIns="116924" bIns="58460" rtlCol="0" anchor="ctr"/>
            <a:lstStyle/>
            <a:p>
              <a:pPr defTabSz="878126">
                <a:defRPr/>
              </a:pPr>
              <a:r>
                <a:rPr lang="en-US" sz="1764" kern="0" dirty="0">
                  <a:solidFill>
                    <a:schemeClr val="bg1"/>
                  </a:solidFill>
                  <a:latin typeface="+mj-lt"/>
                </a:rPr>
                <a:t>Translator</a:t>
              </a:r>
            </a:p>
          </p:txBody>
        </p:sp>
      </p:grpSp>
      <p:sp>
        <p:nvSpPr>
          <p:cNvPr id="101" name="Freeform 22"/>
          <p:cNvSpPr>
            <a:spLocks noChangeAspect="1"/>
          </p:cNvSpPr>
          <p:nvPr/>
        </p:nvSpPr>
        <p:spPr bwMode="auto">
          <a:xfrm>
            <a:off x="459323" y="1796566"/>
            <a:ext cx="358477" cy="23721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sp>
        <p:nvSpPr>
          <p:cNvPr id="111" name="Freeform 18"/>
          <p:cNvSpPr>
            <a:spLocks noChangeAspect="1"/>
          </p:cNvSpPr>
          <p:nvPr/>
        </p:nvSpPr>
        <p:spPr bwMode="auto">
          <a:xfrm>
            <a:off x="2703940" y="1758941"/>
            <a:ext cx="356697" cy="31246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sp>
        <p:nvSpPr>
          <p:cNvPr id="114" name="Freeform 9"/>
          <p:cNvSpPr>
            <a:spLocks noChangeAspect="1"/>
          </p:cNvSpPr>
          <p:nvPr/>
        </p:nvSpPr>
        <p:spPr bwMode="auto">
          <a:xfrm>
            <a:off x="5043736" y="1769415"/>
            <a:ext cx="231829" cy="29151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sp>
        <p:nvSpPr>
          <p:cNvPr id="116" name="Freeform 5"/>
          <p:cNvSpPr>
            <a:spLocks/>
          </p:cNvSpPr>
          <p:nvPr/>
        </p:nvSpPr>
        <p:spPr bwMode="auto">
          <a:xfrm>
            <a:off x="7294386" y="1753467"/>
            <a:ext cx="381124" cy="32341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grpSp>
        <p:nvGrpSpPr>
          <p:cNvPr id="119" name="Group 118"/>
          <p:cNvGrpSpPr/>
          <p:nvPr/>
        </p:nvGrpSpPr>
        <p:grpSpPr>
          <a:xfrm>
            <a:off x="9674360" y="1743434"/>
            <a:ext cx="300748" cy="343481"/>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chemeClr val="bg1"/>
                </a:solidFill>
              </a:endParaRPr>
            </a:p>
          </p:txBody>
        </p:sp>
      </p:grpSp>
    </p:spTree>
    <p:extLst>
      <p:ext uri="{BB962C8B-B14F-4D97-AF65-F5344CB8AC3E}">
        <p14:creationId xmlns:p14="http://schemas.microsoft.com/office/powerpoint/2010/main" val="4264753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4464"/>
            <a:ext cx="6762750" cy="1566862"/>
          </a:xfrm>
        </p:spPr>
        <p:txBody>
          <a:bodyPr anchor="ctr"/>
          <a:lstStyle/>
          <a:p>
            <a:pPr algn="ctr"/>
            <a:r>
              <a:rPr lang="en-NZ" dirty="0"/>
              <a:t>Some of the bots…</a:t>
            </a:r>
          </a:p>
        </p:txBody>
      </p:sp>
      <p:sp>
        <p:nvSpPr>
          <p:cNvPr id="3" name="Text Placeholder 2"/>
          <p:cNvSpPr>
            <a:spLocks noGrp="1"/>
          </p:cNvSpPr>
          <p:nvPr>
            <p:ph type="body" idx="1"/>
          </p:nvPr>
        </p:nvSpPr>
        <p:spPr>
          <a:xfrm>
            <a:off x="5003800" y="3609976"/>
            <a:ext cx="4835525" cy="552449"/>
          </a:xfrm>
        </p:spPr>
        <p:txBody>
          <a:bodyPr/>
          <a:lstStyle/>
          <a:p>
            <a:r>
              <a:rPr lang="en-US" dirty="0">
                <a:hlinkClick r:id="rId2"/>
              </a:rPr>
              <a:t>https://bots.botframework.com/</a:t>
            </a:r>
            <a:r>
              <a:rPr lang="en-US" dirty="0"/>
              <a:t> </a:t>
            </a:r>
          </a:p>
        </p:txBody>
      </p:sp>
    </p:spTree>
    <p:extLst>
      <p:ext uri="{BB962C8B-B14F-4D97-AF65-F5344CB8AC3E}">
        <p14:creationId xmlns:p14="http://schemas.microsoft.com/office/powerpoint/2010/main" val="791725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NZ" dirty="0"/>
              <a:t>Let’s get technical! - Checklist</a:t>
            </a:r>
          </a:p>
        </p:txBody>
      </p:sp>
      <p:sp>
        <p:nvSpPr>
          <p:cNvPr id="3" name="Text Placeholder 2"/>
          <p:cNvSpPr>
            <a:spLocks noGrp="1"/>
          </p:cNvSpPr>
          <p:nvPr>
            <p:ph idx="1"/>
          </p:nvPr>
        </p:nvSpPr>
        <p:spPr/>
        <p:txBody>
          <a:bodyPr/>
          <a:lstStyle/>
          <a:p>
            <a:pPr marL="514350" indent="-514350">
              <a:buFont typeface="+mj-lt"/>
              <a:buAutoNum type="arabicPeriod"/>
            </a:pPr>
            <a:r>
              <a:rPr lang="en-US" dirty="0"/>
              <a:t>You’ve got Visual Studio Community or above</a:t>
            </a:r>
          </a:p>
          <a:p>
            <a:pPr marL="514350" indent="-514350">
              <a:buFont typeface="+mj-lt"/>
              <a:buAutoNum type="arabicPeriod"/>
            </a:pPr>
            <a:r>
              <a:rPr lang="en-US" dirty="0"/>
              <a:t>You’ve placed the zip file in your template folder</a:t>
            </a:r>
          </a:p>
          <a:p>
            <a:pPr marL="514350" indent="-514350">
              <a:buFont typeface="+mj-lt"/>
              <a:buAutoNum type="arabicPeriod"/>
            </a:pPr>
            <a:r>
              <a:rPr lang="en-US" dirty="0"/>
              <a:t>You’ve got the emulator installed</a:t>
            </a:r>
          </a:p>
          <a:p>
            <a:pPr marL="514350" indent="-514350">
              <a:buFont typeface="+mj-lt"/>
              <a:buAutoNum type="arabicPeriod"/>
            </a:pPr>
            <a:r>
              <a:rPr lang="en-US" dirty="0"/>
              <a:t>Is your </a:t>
            </a:r>
            <a:r>
              <a:rPr lang="en-US" dirty="0" err="1"/>
              <a:t>Dreamspark</a:t>
            </a:r>
            <a:r>
              <a:rPr lang="en-US" dirty="0"/>
              <a:t> Azure subscription still working?</a:t>
            </a:r>
          </a:p>
          <a:p>
            <a:pPr marL="514350" indent="-514350">
              <a:buFont typeface="+mj-lt"/>
              <a:buAutoNum type="arabicPeriod"/>
            </a:pPr>
            <a:r>
              <a:rPr lang="en-US" dirty="0"/>
              <a:t>Let’s go!</a:t>
            </a:r>
          </a:p>
        </p:txBody>
      </p:sp>
    </p:spTree>
    <p:extLst>
      <p:ext uri="{BB962C8B-B14F-4D97-AF65-F5344CB8AC3E}">
        <p14:creationId xmlns:p14="http://schemas.microsoft.com/office/powerpoint/2010/main" val="36101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NZ" dirty="0"/>
              <a:t>Building the basic bot</a:t>
            </a:r>
          </a:p>
        </p:txBody>
      </p:sp>
      <p:sp>
        <p:nvSpPr>
          <p:cNvPr id="3" name="Text Placeholder 2"/>
          <p:cNvSpPr>
            <a:spLocks noGrp="1"/>
          </p:cNvSpPr>
          <p:nvPr>
            <p:ph idx="1"/>
          </p:nvPr>
        </p:nvSpPr>
        <p:spPr>
          <a:xfrm>
            <a:off x="838200" y="1408113"/>
            <a:ext cx="10515600" cy="565150"/>
          </a:xfrm>
        </p:spPr>
        <p:txBody>
          <a:bodyPr/>
          <a:lstStyle/>
          <a:p>
            <a:pPr marL="0" indent="0">
              <a:buNone/>
            </a:pPr>
            <a:r>
              <a:rPr lang="en-US" dirty="0"/>
              <a:t>File &gt; New Project &gt; Visual C# &gt; Bot Application</a:t>
            </a:r>
          </a:p>
        </p:txBody>
      </p:sp>
      <p:pic>
        <p:nvPicPr>
          <p:cNvPr id="4" name="Picture 3"/>
          <p:cNvPicPr>
            <a:picLocks noChangeAspect="1"/>
          </p:cNvPicPr>
          <p:nvPr/>
        </p:nvPicPr>
        <p:blipFill>
          <a:blip r:embed="rId2"/>
          <a:stretch>
            <a:fillRect/>
          </a:stretch>
        </p:blipFill>
        <p:spPr>
          <a:xfrm>
            <a:off x="2147887" y="1973263"/>
            <a:ext cx="5586413" cy="3875313"/>
          </a:xfrm>
          <a:prstGeom prst="rect">
            <a:avLst/>
          </a:prstGeom>
        </p:spPr>
      </p:pic>
    </p:spTree>
    <p:extLst>
      <p:ext uri="{BB962C8B-B14F-4D97-AF65-F5344CB8AC3E}">
        <p14:creationId xmlns:p14="http://schemas.microsoft.com/office/powerpoint/2010/main" val="46666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5" y="209550"/>
            <a:ext cx="10515600" cy="1119188"/>
          </a:xfrm>
        </p:spPr>
        <p:txBody>
          <a:bodyPr anchor="ctr"/>
          <a:lstStyle/>
          <a:p>
            <a:r>
              <a:rPr lang="en-NZ" dirty="0"/>
              <a:t>Create the bot</a:t>
            </a:r>
          </a:p>
        </p:txBody>
      </p:sp>
      <p:sp>
        <p:nvSpPr>
          <p:cNvPr id="3" name="Text Placeholder 2"/>
          <p:cNvSpPr>
            <a:spLocks noGrp="1"/>
          </p:cNvSpPr>
          <p:nvPr>
            <p:ph idx="1"/>
          </p:nvPr>
        </p:nvSpPr>
        <p:spPr>
          <a:xfrm>
            <a:off x="771525" y="1160463"/>
            <a:ext cx="10515600" cy="565150"/>
          </a:xfrm>
        </p:spPr>
        <p:txBody>
          <a:bodyPr/>
          <a:lstStyle/>
          <a:p>
            <a:pPr marL="0" indent="0">
              <a:buNone/>
            </a:pPr>
            <a:r>
              <a:rPr lang="en-US" dirty="0"/>
              <a:t>File &gt; New Project &gt; Visual C# &gt; Bot Application</a:t>
            </a:r>
          </a:p>
        </p:txBody>
      </p:sp>
      <p:pic>
        <p:nvPicPr>
          <p:cNvPr id="4" name="Picture 3"/>
          <p:cNvPicPr>
            <a:picLocks noChangeAspect="1"/>
          </p:cNvPicPr>
          <p:nvPr/>
        </p:nvPicPr>
        <p:blipFill>
          <a:blip r:embed="rId2"/>
          <a:stretch>
            <a:fillRect/>
          </a:stretch>
        </p:blipFill>
        <p:spPr>
          <a:xfrm>
            <a:off x="2128837" y="1725613"/>
            <a:ext cx="6234113" cy="4324625"/>
          </a:xfrm>
          <a:prstGeom prst="rect">
            <a:avLst/>
          </a:prstGeom>
        </p:spPr>
      </p:pic>
    </p:spTree>
    <p:extLst>
      <p:ext uri="{BB962C8B-B14F-4D97-AF65-F5344CB8AC3E}">
        <p14:creationId xmlns:p14="http://schemas.microsoft.com/office/powerpoint/2010/main" val="358103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549"/>
            <a:ext cx="10515600" cy="1325563"/>
          </a:xfrm>
        </p:spPr>
        <p:txBody>
          <a:bodyPr anchor="ctr"/>
          <a:lstStyle/>
          <a:p>
            <a:r>
              <a:rPr lang="en-NZ" dirty="0"/>
              <a:t>Let’s run it</a:t>
            </a:r>
          </a:p>
        </p:txBody>
      </p:sp>
      <p:sp>
        <p:nvSpPr>
          <p:cNvPr id="3" name="Text Placeholder 2"/>
          <p:cNvSpPr>
            <a:spLocks noGrp="1"/>
          </p:cNvSpPr>
          <p:nvPr>
            <p:ph idx="1"/>
          </p:nvPr>
        </p:nvSpPr>
        <p:spPr>
          <a:xfrm>
            <a:off x="3714750" y="462755"/>
            <a:ext cx="7858125" cy="565150"/>
          </a:xfrm>
        </p:spPr>
        <p:txBody>
          <a:bodyPr/>
          <a:lstStyle/>
          <a:p>
            <a:pPr marL="0" indent="0">
              <a:buNone/>
            </a:pPr>
            <a:r>
              <a:rPr lang="en-US" dirty="0"/>
              <a:t>1) Clear the App ID and App Secret in </a:t>
            </a:r>
            <a:r>
              <a:rPr lang="en-US" dirty="0" err="1"/>
              <a:t>Web.config</a:t>
            </a:r>
            <a:endParaRPr lang="en-US" dirty="0"/>
          </a:p>
        </p:txBody>
      </p:sp>
      <p:pic>
        <p:nvPicPr>
          <p:cNvPr id="7" name="Picture 6"/>
          <p:cNvPicPr>
            <a:picLocks noChangeAspect="1"/>
          </p:cNvPicPr>
          <p:nvPr/>
        </p:nvPicPr>
        <p:blipFill>
          <a:blip r:embed="rId2"/>
          <a:stretch>
            <a:fillRect/>
          </a:stretch>
        </p:blipFill>
        <p:spPr>
          <a:xfrm>
            <a:off x="1123950" y="1219200"/>
            <a:ext cx="9944100" cy="4419600"/>
          </a:xfrm>
          <a:prstGeom prst="rect">
            <a:avLst/>
          </a:prstGeom>
        </p:spPr>
      </p:pic>
    </p:spTree>
    <p:extLst>
      <p:ext uri="{BB962C8B-B14F-4D97-AF65-F5344CB8AC3E}">
        <p14:creationId xmlns:p14="http://schemas.microsoft.com/office/powerpoint/2010/main" val="46305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549"/>
            <a:ext cx="10515600" cy="1325563"/>
          </a:xfrm>
        </p:spPr>
        <p:txBody>
          <a:bodyPr anchor="ctr"/>
          <a:lstStyle/>
          <a:p>
            <a:r>
              <a:rPr lang="en-NZ" dirty="0"/>
              <a:t>Let’s run it</a:t>
            </a:r>
          </a:p>
        </p:txBody>
      </p:sp>
      <p:sp>
        <p:nvSpPr>
          <p:cNvPr id="3" name="Text Placeholder 2"/>
          <p:cNvSpPr>
            <a:spLocks noGrp="1"/>
          </p:cNvSpPr>
          <p:nvPr>
            <p:ph idx="1"/>
          </p:nvPr>
        </p:nvSpPr>
        <p:spPr>
          <a:xfrm>
            <a:off x="304800" y="1408111"/>
            <a:ext cx="9465924" cy="3615951"/>
          </a:xfrm>
        </p:spPr>
        <p:txBody>
          <a:bodyPr/>
          <a:lstStyle/>
          <a:p>
            <a:pPr marL="514350" indent="-514350">
              <a:buAutoNum type="arabicParenR"/>
            </a:pPr>
            <a:r>
              <a:rPr lang="en-US" dirty="0"/>
              <a:t>Press run (Use Edge / Chrome)</a:t>
            </a:r>
          </a:p>
          <a:p>
            <a:pPr marL="514350" indent="-514350">
              <a:buAutoNum type="arabicParenR"/>
            </a:pPr>
            <a:r>
              <a:rPr lang="en-US" dirty="0"/>
              <a:t>Note down the port number</a:t>
            </a:r>
          </a:p>
          <a:p>
            <a:pPr marL="514350" indent="-514350">
              <a:buAutoNum type="arabicParenR"/>
            </a:pPr>
            <a:r>
              <a:rPr lang="en-US" dirty="0"/>
              <a:t>Launch Microsoft Bot Framework Channel Emulator</a:t>
            </a:r>
          </a:p>
          <a:p>
            <a:pPr marL="514350" indent="-514350">
              <a:buAutoNum type="arabicParenR"/>
            </a:pPr>
            <a:r>
              <a:rPr lang="en-US" dirty="0"/>
              <a:t>Use </a:t>
            </a:r>
            <a:r>
              <a:rPr lang="en-US" dirty="0">
                <a:hlinkClick r:id="rId2"/>
              </a:rPr>
              <a:t>http://localhost:&lt;port&gt;/api/messages</a:t>
            </a:r>
            <a:endParaRPr lang="en-US" dirty="0"/>
          </a:p>
          <a:p>
            <a:pPr marL="514350" indent="-514350">
              <a:buAutoNum type="arabicParenR"/>
            </a:pPr>
            <a:r>
              <a:rPr lang="en-US" dirty="0"/>
              <a:t>Leave APP ID, Password blank</a:t>
            </a:r>
          </a:p>
          <a:p>
            <a:pPr marL="514350" indent="-514350">
              <a:buAutoNum type="arabicParenR"/>
            </a:pPr>
            <a:r>
              <a:rPr lang="en-US" dirty="0"/>
              <a:t>Type something in, what happens?</a:t>
            </a:r>
          </a:p>
        </p:txBody>
      </p:sp>
    </p:spTree>
    <p:extLst>
      <p:ext uri="{BB962C8B-B14F-4D97-AF65-F5344CB8AC3E}">
        <p14:creationId xmlns:p14="http://schemas.microsoft.com/office/powerpoint/2010/main" val="264635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0340" y="0"/>
            <a:ext cx="7998192" cy="6028310"/>
          </a:xfrm>
          <a:prstGeom prst="rect">
            <a:avLst/>
          </a:prstGeom>
        </p:spPr>
      </p:pic>
    </p:spTree>
    <p:extLst>
      <p:ext uri="{BB962C8B-B14F-4D97-AF65-F5344CB8AC3E}">
        <p14:creationId xmlns:p14="http://schemas.microsoft.com/office/powerpoint/2010/main" val="2416465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Your Options</a:t>
            </a:r>
          </a:p>
        </p:txBody>
      </p:sp>
      <p:pic>
        <p:nvPicPr>
          <p:cNvPr id="1026" name="Picture 2" descr="https://bot-framework.azureedge.net/bot-icons-v1/bot-framework-defaul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2530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log.xamarin.com/wp-content/uploads/2015/03/RDXWoY7W_400x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439" y="202530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34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CHECKPOINT</a:t>
            </a:r>
          </a:p>
        </p:txBody>
      </p:sp>
      <p:sp>
        <p:nvSpPr>
          <p:cNvPr id="3" name="Subtitle 2"/>
          <p:cNvSpPr>
            <a:spLocks noGrp="1"/>
          </p:cNvSpPr>
          <p:nvPr>
            <p:ph type="subTitle" idx="1"/>
          </p:nvPr>
        </p:nvSpPr>
        <p:spPr/>
        <p:txBody>
          <a:bodyPr/>
          <a:lstStyle/>
          <a:p>
            <a:r>
              <a:rPr lang="en-US" dirty="0"/>
              <a:t>Can everyone run the bot? Does it work?</a:t>
            </a:r>
          </a:p>
          <a:p>
            <a:endParaRPr lang="en-US" dirty="0"/>
          </a:p>
          <a:p>
            <a:r>
              <a:rPr lang="en-US" dirty="0"/>
              <a:t>Raise your hand if it doesn’t. Final call!</a:t>
            </a:r>
          </a:p>
        </p:txBody>
      </p:sp>
    </p:spTree>
    <p:extLst>
      <p:ext uri="{BB962C8B-B14F-4D97-AF65-F5344CB8AC3E}">
        <p14:creationId xmlns:p14="http://schemas.microsoft.com/office/powerpoint/2010/main" val="2196526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publish this…</a:t>
            </a:r>
          </a:p>
        </p:txBody>
      </p:sp>
      <p:sp>
        <p:nvSpPr>
          <p:cNvPr id="3" name="Subtitle 2"/>
          <p:cNvSpPr>
            <a:spLocks noGrp="1"/>
          </p:cNvSpPr>
          <p:nvPr>
            <p:ph idx="1"/>
          </p:nvPr>
        </p:nvSpPr>
        <p:spPr/>
        <p:txBody>
          <a:bodyPr/>
          <a:lstStyle/>
          <a:p>
            <a:r>
              <a:rPr lang="en-US" dirty="0"/>
              <a:t> This is a working app</a:t>
            </a:r>
          </a:p>
          <a:p>
            <a:r>
              <a:rPr lang="en-US" dirty="0"/>
              <a:t>  It won’t meet the quality criteria for Facebook, Skype or anything else, but let’s get familiar with the Bot Framework process</a:t>
            </a:r>
          </a:p>
          <a:p>
            <a:r>
              <a:rPr lang="en-US" dirty="0"/>
              <a:t> Once published, we’ll look at some code</a:t>
            </a:r>
          </a:p>
        </p:txBody>
      </p:sp>
    </p:spTree>
    <p:extLst>
      <p:ext uri="{BB962C8B-B14F-4D97-AF65-F5344CB8AC3E}">
        <p14:creationId xmlns:p14="http://schemas.microsoft.com/office/powerpoint/2010/main" val="326224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publish this…</a:t>
            </a:r>
          </a:p>
        </p:txBody>
      </p:sp>
      <p:sp>
        <p:nvSpPr>
          <p:cNvPr id="3" name="Subtitle 2"/>
          <p:cNvSpPr>
            <a:spLocks noGrp="1"/>
          </p:cNvSpPr>
          <p:nvPr>
            <p:ph idx="1"/>
          </p:nvPr>
        </p:nvSpPr>
        <p:spPr/>
        <p:txBody>
          <a:bodyPr/>
          <a:lstStyle/>
          <a:p>
            <a:r>
              <a:rPr lang="en-US" dirty="0"/>
              <a:t> This is a working app</a:t>
            </a:r>
          </a:p>
          <a:p>
            <a:r>
              <a:rPr lang="en-US" dirty="0"/>
              <a:t>  It won’t meet the quality criteria for Facebook, Skype or anything else, but let’s get familiar with the Bot Framework process</a:t>
            </a:r>
          </a:p>
          <a:p>
            <a:r>
              <a:rPr lang="en-US" dirty="0"/>
              <a:t> Once published, we’ll look at some code</a:t>
            </a:r>
          </a:p>
        </p:txBody>
      </p:sp>
    </p:spTree>
    <p:extLst>
      <p:ext uri="{BB962C8B-B14F-4D97-AF65-F5344CB8AC3E}">
        <p14:creationId xmlns:p14="http://schemas.microsoft.com/office/powerpoint/2010/main" val="3045716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Quality Factor…</a:t>
            </a:r>
          </a:p>
        </p:txBody>
      </p:sp>
      <p:sp>
        <p:nvSpPr>
          <p:cNvPr id="3" name="Subtitle 2"/>
          <p:cNvSpPr>
            <a:spLocks noGrp="1"/>
          </p:cNvSpPr>
          <p:nvPr>
            <p:ph idx="1"/>
          </p:nvPr>
        </p:nvSpPr>
        <p:spPr/>
        <p:txBody>
          <a:bodyPr/>
          <a:lstStyle/>
          <a:p>
            <a:r>
              <a:rPr lang="en-US" dirty="0"/>
              <a:t> This is a working app</a:t>
            </a:r>
          </a:p>
          <a:p>
            <a:r>
              <a:rPr lang="en-US" dirty="0"/>
              <a:t>  It won’t meet the quality criteria for Facebook, Skype or anything else, but let’s get familiar with the Bot Framework process</a:t>
            </a:r>
          </a:p>
          <a:p>
            <a:r>
              <a:rPr lang="en-US" dirty="0"/>
              <a:t> Once published, we’ll look at some code</a:t>
            </a:r>
          </a:p>
        </p:txBody>
      </p:sp>
    </p:spTree>
    <p:extLst>
      <p:ext uri="{BB962C8B-B14F-4D97-AF65-F5344CB8AC3E}">
        <p14:creationId xmlns:p14="http://schemas.microsoft.com/office/powerpoint/2010/main" val="51575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12915" y="1250272"/>
            <a:ext cx="6002312" cy="4750766"/>
          </a:xfrm>
          <a:prstGeom prst="rect">
            <a:avLst/>
          </a:prstGeom>
        </p:spPr>
      </p:pic>
      <p:sp>
        <p:nvSpPr>
          <p:cNvPr id="5" name="Oval 4"/>
          <p:cNvSpPr/>
          <p:nvPr/>
        </p:nvSpPr>
        <p:spPr>
          <a:xfrm>
            <a:off x="3801439" y="1921267"/>
            <a:ext cx="1417834" cy="141783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631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3288" y="202378"/>
            <a:ext cx="7629525" cy="5734050"/>
          </a:xfrm>
          <a:prstGeom prst="rect">
            <a:avLst/>
          </a:prstGeom>
        </p:spPr>
      </p:pic>
      <p:sp>
        <p:nvSpPr>
          <p:cNvPr id="2" name="Oval 1"/>
          <p:cNvSpPr/>
          <p:nvPr/>
        </p:nvSpPr>
        <p:spPr>
          <a:xfrm>
            <a:off x="8404261" y="2229492"/>
            <a:ext cx="1417834" cy="1417834"/>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2101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2548" y="703459"/>
            <a:ext cx="7448550" cy="4829175"/>
          </a:xfrm>
          <a:prstGeom prst="rect">
            <a:avLst/>
          </a:prstGeom>
        </p:spPr>
      </p:pic>
    </p:spTree>
    <p:extLst>
      <p:ext uri="{BB962C8B-B14F-4D97-AF65-F5344CB8AC3E}">
        <p14:creationId xmlns:p14="http://schemas.microsoft.com/office/powerpoint/2010/main" val="2134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929" y="377093"/>
            <a:ext cx="6743700" cy="5343525"/>
          </a:xfrm>
          <a:prstGeom prst="rect">
            <a:avLst/>
          </a:prstGeom>
        </p:spPr>
      </p:pic>
      <p:sp>
        <p:nvSpPr>
          <p:cNvPr id="3" name="TextBox 2"/>
          <p:cNvSpPr txBox="1"/>
          <p:nvPr/>
        </p:nvSpPr>
        <p:spPr>
          <a:xfrm>
            <a:off x="7767263" y="493160"/>
            <a:ext cx="4006921" cy="369332"/>
          </a:xfrm>
          <a:prstGeom prst="rect">
            <a:avLst/>
          </a:prstGeom>
          <a:noFill/>
        </p:spPr>
        <p:txBody>
          <a:bodyPr wrap="square" rtlCol="0">
            <a:spAutoFit/>
          </a:bodyPr>
          <a:lstStyle/>
          <a:p>
            <a:r>
              <a:rPr lang="en-US" dirty="0"/>
              <a:t>Publish when ready</a:t>
            </a:r>
          </a:p>
        </p:txBody>
      </p:sp>
    </p:spTree>
    <p:extLst>
      <p:ext uri="{BB962C8B-B14F-4D97-AF65-F5344CB8AC3E}">
        <p14:creationId xmlns:p14="http://schemas.microsoft.com/office/powerpoint/2010/main" val="3427106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2548" y="703459"/>
            <a:ext cx="7448550" cy="4829175"/>
          </a:xfrm>
          <a:prstGeom prst="rect">
            <a:avLst/>
          </a:prstGeom>
        </p:spPr>
      </p:pic>
    </p:spTree>
    <p:extLst>
      <p:ext uri="{BB962C8B-B14F-4D97-AF65-F5344CB8AC3E}">
        <p14:creationId xmlns:p14="http://schemas.microsoft.com/office/powerpoint/2010/main" val="2265537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9335785" cy="2387600"/>
          </a:xfrm>
        </p:spPr>
        <p:txBody>
          <a:bodyPr>
            <a:normAutofit/>
          </a:bodyPr>
          <a:lstStyle/>
          <a:p>
            <a:r>
              <a:rPr lang="en-US" sz="4800" dirty="0">
                <a:hlinkClick r:id="rId2"/>
              </a:rPr>
              <a:t>http://msabasic.azurewebsites.net/</a:t>
            </a:r>
            <a:r>
              <a:rPr lang="en-US" sz="4800" dirty="0"/>
              <a:t> </a:t>
            </a:r>
          </a:p>
        </p:txBody>
      </p:sp>
      <p:sp>
        <p:nvSpPr>
          <p:cNvPr id="3" name="Subtitle 2"/>
          <p:cNvSpPr>
            <a:spLocks noGrp="1"/>
          </p:cNvSpPr>
          <p:nvPr>
            <p:ph type="subTitle" idx="1"/>
          </p:nvPr>
        </p:nvSpPr>
        <p:spPr/>
        <p:txBody>
          <a:bodyPr/>
          <a:lstStyle/>
          <a:p>
            <a:r>
              <a:rPr lang="en-US" dirty="0"/>
              <a:t>Let’s run this in the emulator</a:t>
            </a:r>
          </a:p>
        </p:txBody>
      </p:sp>
    </p:spTree>
    <p:extLst>
      <p:ext uri="{BB962C8B-B14F-4D97-AF65-F5344CB8AC3E}">
        <p14:creationId xmlns:p14="http://schemas.microsoft.com/office/powerpoint/2010/main" val="319020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8826" y="0"/>
            <a:ext cx="7454348" cy="6858000"/>
          </a:xfrm>
          <a:prstGeom prst="rect">
            <a:avLst/>
          </a:prstGeom>
        </p:spPr>
      </p:pic>
    </p:spTree>
    <p:extLst>
      <p:ext uri="{BB962C8B-B14F-4D97-AF65-F5344CB8AC3E}">
        <p14:creationId xmlns:p14="http://schemas.microsoft.com/office/powerpoint/2010/main" val="1042090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a:t>What problems do you face?</a:t>
            </a:r>
          </a:p>
        </p:txBody>
      </p:sp>
      <p:sp>
        <p:nvSpPr>
          <p:cNvPr id="4" name="Subtitle 3"/>
          <p:cNvSpPr>
            <a:spLocks noGrp="1"/>
          </p:cNvSpPr>
          <p:nvPr>
            <p:ph type="subTitle" idx="1"/>
          </p:nvPr>
        </p:nvSpPr>
        <p:spPr/>
        <p:txBody>
          <a:bodyPr/>
          <a:lstStyle/>
          <a:p>
            <a:r>
              <a:rPr lang="en-US" dirty="0"/>
              <a:t>And what’s the solution?</a:t>
            </a:r>
          </a:p>
        </p:txBody>
      </p:sp>
    </p:spTree>
    <p:extLst>
      <p:ext uri="{BB962C8B-B14F-4D97-AF65-F5344CB8AC3E}">
        <p14:creationId xmlns:p14="http://schemas.microsoft.com/office/powerpoint/2010/main" val="2011326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3" y="1039898"/>
            <a:ext cx="12187096" cy="4739956"/>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2863" y="5892548"/>
            <a:ext cx="761505" cy="761505"/>
          </a:xfrm>
          <a:prstGeom prst="rect">
            <a:avLst/>
          </a:prstGeom>
        </p:spPr>
      </p:pic>
      <p:sp>
        <p:nvSpPr>
          <p:cNvPr id="7" name="TextBox 6"/>
          <p:cNvSpPr txBox="1"/>
          <p:nvPr/>
        </p:nvSpPr>
        <p:spPr>
          <a:xfrm>
            <a:off x="8965238" y="5990085"/>
            <a:ext cx="3013830" cy="571940"/>
          </a:xfrm>
          <a:prstGeom prst="rect">
            <a:avLst/>
          </a:prstGeom>
          <a:noFill/>
        </p:spPr>
        <p:txBody>
          <a:bodyPr wrap="none" lIns="179213" tIns="143370" rIns="179213" bIns="143370" rtlCol="0">
            <a:spAutoFit/>
          </a:bodyPr>
          <a:lstStyle/>
          <a:p>
            <a:pPr defTabSz="914038">
              <a:lnSpc>
                <a:spcPct val="90000"/>
              </a:lnSpc>
              <a:spcAft>
                <a:spcPts val="588"/>
              </a:spcAft>
              <a:defRPr/>
            </a:pPr>
            <a:r>
              <a:rPr lang="en-US" sz="1999" kern="0" dirty="0">
                <a:latin typeface="+mj-lt"/>
              </a:rPr>
              <a:t>www.botframework.com</a:t>
            </a:r>
          </a:p>
        </p:txBody>
      </p:sp>
      <p:pic>
        <p:nvPicPr>
          <p:cNvPr id="2" name="Picture 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3" y="1048218"/>
            <a:ext cx="12180778" cy="4704144"/>
          </a:xfrm>
          <a:prstGeom prst="rect">
            <a:avLst/>
          </a:prstGeom>
        </p:spPr>
      </p:pic>
      <p:sp>
        <p:nvSpPr>
          <p:cNvPr id="3" name="TextBox 2"/>
          <p:cNvSpPr txBox="1"/>
          <p:nvPr/>
        </p:nvSpPr>
        <p:spPr>
          <a:xfrm>
            <a:off x="4106975" y="202055"/>
            <a:ext cx="2840630" cy="627619"/>
          </a:xfrm>
          <a:prstGeom prst="rect">
            <a:avLst/>
          </a:prstGeom>
          <a:noFill/>
        </p:spPr>
        <p:txBody>
          <a:bodyPr wrap="none" lIns="182807" tIns="146246" rIns="182807"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botframework.com </a:t>
            </a:r>
          </a:p>
        </p:txBody>
      </p:sp>
    </p:spTree>
    <p:extLst>
      <p:ext uri="{BB962C8B-B14F-4D97-AF65-F5344CB8AC3E}">
        <p14:creationId xmlns:p14="http://schemas.microsoft.com/office/powerpoint/2010/main" val="12461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Registration</a:t>
            </a:r>
          </a:p>
        </p:txBody>
      </p:sp>
      <p:sp>
        <p:nvSpPr>
          <p:cNvPr id="3" name="Content Placeholder 2"/>
          <p:cNvSpPr>
            <a:spLocks noGrp="1"/>
          </p:cNvSpPr>
          <p:nvPr>
            <p:ph idx="1"/>
          </p:nvPr>
        </p:nvSpPr>
        <p:spPr/>
        <p:txBody>
          <a:bodyPr/>
          <a:lstStyle/>
          <a:p>
            <a:r>
              <a:rPr lang="en-US" dirty="0"/>
              <a:t>Fill out the fields</a:t>
            </a:r>
          </a:p>
          <a:p>
            <a:r>
              <a:rPr lang="en-US" dirty="0"/>
              <a:t>NOTE THE APP ID AND PASSWORD DOWN!</a:t>
            </a:r>
          </a:p>
          <a:p>
            <a:r>
              <a:rPr lang="en-US" dirty="0"/>
              <a:t>https! Not http.</a:t>
            </a:r>
          </a:p>
          <a:p>
            <a:endParaRPr lang="en-US" dirty="0"/>
          </a:p>
          <a:p>
            <a:r>
              <a:rPr lang="en-US" dirty="0"/>
              <a:t>Use the APP ID and password in your </a:t>
            </a:r>
            <a:r>
              <a:rPr lang="en-US" dirty="0" err="1"/>
              <a:t>web.config</a:t>
            </a:r>
            <a:r>
              <a:rPr lang="en-US" dirty="0"/>
              <a:t> and publish</a:t>
            </a:r>
          </a:p>
          <a:p>
            <a:r>
              <a:rPr lang="en-US" dirty="0"/>
              <a:t>Bot Name is your Bot ID in Microsoft Framework.</a:t>
            </a:r>
          </a:p>
        </p:txBody>
      </p:sp>
    </p:spTree>
    <p:extLst>
      <p:ext uri="{BB962C8B-B14F-4D97-AF65-F5344CB8AC3E}">
        <p14:creationId xmlns:p14="http://schemas.microsoft.com/office/powerpoint/2010/main" val="2103005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4121" y="0"/>
            <a:ext cx="11103757" cy="6858000"/>
          </a:xfrm>
          <a:prstGeom prst="rect">
            <a:avLst/>
          </a:prstGeom>
        </p:spPr>
      </p:pic>
    </p:spTree>
    <p:extLst>
      <p:ext uri="{BB962C8B-B14F-4D97-AF65-F5344CB8AC3E}">
        <p14:creationId xmlns:p14="http://schemas.microsoft.com/office/powerpoint/2010/main" val="102859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Uh Oh…</a:t>
            </a:r>
          </a:p>
        </p:txBody>
      </p:sp>
      <p:sp>
        <p:nvSpPr>
          <p:cNvPr id="3" name="Content Placeholder 2"/>
          <p:cNvSpPr>
            <a:spLocks noGrp="1"/>
          </p:cNvSpPr>
          <p:nvPr>
            <p:ph idx="1"/>
          </p:nvPr>
        </p:nvSpPr>
        <p:spPr>
          <a:xfrm>
            <a:off x="838200" y="4489807"/>
            <a:ext cx="10515600" cy="1687156"/>
          </a:xfrm>
        </p:spPr>
        <p:txBody>
          <a:bodyPr/>
          <a:lstStyle/>
          <a:p>
            <a:r>
              <a:rPr lang="en-US" dirty="0">
                <a:hlinkClick r:id="rId2"/>
              </a:rPr>
              <a:t>https://blogs.msdn.microsoft.com/benjaminperkins/2016/08/01/bot-framework-405-method-not-allowed-401-unauthorized-and-500-internal-server-error-getting-started/</a:t>
            </a:r>
            <a:r>
              <a:rPr lang="en-US" dirty="0"/>
              <a:t> </a:t>
            </a:r>
          </a:p>
        </p:txBody>
      </p:sp>
      <p:sp>
        <p:nvSpPr>
          <p:cNvPr id="4" name="TextBox 3"/>
          <p:cNvSpPr txBox="1"/>
          <p:nvPr/>
        </p:nvSpPr>
        <p:spPr>
          <a:xfrm>
            <a:off x="1047964" y="1690688"/>
            <a:ext cx="10171416" cy="2308324"/>
          </a:xfrm>
          <a:prstGeom prst="rect">
            <a:avLst/>
          </a:prstGeom>
          <a:noFill/>
        </p:spPr>
        <p:txBody>
          <a:bodyPr wrap="square" rtlCol="0">
            <a:spAutoFit/>
          </a:bodyPr>
          <a:lstStyle/>
          <a:p>
            <a:r>
              <a:rPr lang="en-US" sz="3600" dirty="0"/>
              <a:t>By this point, either you’re a genius or you’re getting a 401 / 404 / 405 / 500 error.</a:t>
            </a:r>
          </a:p>
          <a:p>
            <a:endParaRPr lang="en-US" sz="3600" dirty="0"/>
          </a:p>
          <a:p>
            <a:r>
              <a:rPr lang="en-US" sz="3600" dirty="0"/>
              <a:t>Check your web app is being called at  /</a:t>
            </a:r>
            <a:r>
              <a:rPr lang="en-US" sz="3600" dirty="0" err="1"/>
              <a:t>api</a:t>
            </a:r>
            <a:r>
              <a:rPr lang="en-US" sz="3600" dirty="0"/>
              <a:t>/messages</a:t>
            </a:r>
          </a:p>
        </p:txBody>
      </p:sp>
    </p:spTree>
    <p:extLst>
      <p:ext uri="{BB962C8B-B14F-4D97-AF65-F5344CB8AC3E}">
        <p14:creationId xmlns:p14="http://schemas.microsoft.com/office/powerpoint/2010/main" val="2933938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error codes</a:t>
            </a:r>
          </a:p>
        </p:txBody>
      </p:sp>
      <p:graphicFrame>
        <p:nvGraphicFramePr>
          <p:cNvPr id="5" name="Table 4"/>
          <p:cNvGraphicFramePr>
            <a:graphicFrameLocks noGrp="1"/>
          </p:cNvGraphicFramePr>
          <p:nvPr>
            <p:extLst>
              <p:ext uri="{D42A27DB-BD31-4B8C-83A1-F6EECF244321}">
                <p14:modId xmlns:p14="http://schemas.microsoft.com/office/powerpoint/2010/main" val="272893431"/>
              </p:ext>
            </p:extLst>
          </p:nvPr>
        </p:nvGraphicFramePr>
        <p:xfrm>
          <a:off x="838200" y="1843191"/>
          <a:ext cx="10853792" cy="3470091"/>
        </p:xfrm>
        <a:graphic>
          <a:graphicData uri="http://schemas.openxmlformats.org/drawingml/2006/table">
            <a:tbl>
              <a:tblPr firstRow="1" bandRow="1">
                <a:tableStyleId>{5C22544A-7EE6-4342-B048-85BDC9FD1C3A}</a:tableStyleId>
              </a:tblPr>
              <a:tblGrid>
                <a:gridCol w="5426896">
                  <a:extLst>
                    <a:ext uri="{9D8B030D-6E8A-4147-A177-3AD203B41FA5}">
                      <a16:colId xmlns:a16="http://schemas.microsoft.com/office/drawing/2014/main" val="3033297379"/>
                    </a:ext>
                  </a:extLst>
                </a:gridCol>
                <a:gridCol w="5426896">
                  <a:extLst>
                    <a:ext uri="{9D8B030D-6E8A-4147-A177-3AD203B41FA5}">
                      <a16:colId xmlns:a16="http://schemas.microsoft.com/office/drawing/2014/main" val="2227750011"/>
                    </a:ext>
                  </a:extLst>
                </a:gridCol>
              </a:tblGrid>
              <a:tr h="638537">
                <a:tc>
                  <a:txBody>
                    <a:bodyPr/>
                    <a:lstStyle/>
                    <a:p>
                      <a:r>
                        <a:rPr lang="en-US" dirty="0"/>
                        <a:t>Error</a:t>
                      </a:r>
                    </a:p>
                  </a:txBody>
                  <a:tcPr/>
                </a:tc>
                <a:tc>
                  <a:txBody>
                    <a:bodyPr/>
                    <a:lstStyle/>
                    <a:p>
                      <a:r>
                        <a:rPr lang="en-US" dirty="0"/>
                        <a:t>Reason</a:t>
                      </a:r>
                    </a:p>
                  </a:txBody>
                  <a:tcPr/>
                </a:tc>
                <a:extLst>
                  <a:ext uri="{0D108BD9-81ED-4DB2-BD59-A6C34878D82A}">
                    <a16:rowId xmlns:a16="http://schemas.microsoft.com/office/drawing/2014/main" val="1394346128"/>
                  </a:ext>
                </a:extLst>
              </a:tr>
              <a:tr h="638537">
                <a:tc>
                  <a:txBody>
                    <a:bodyPr/>
                    <a:lstStyle/>
                    <a:p>
                      <a:r>
                        <a:rPr lang="en-US" dirty="0"/>
                        <a:t>401 </a:t>
                      </a:r>
                      <a:r>
                        <a:rPr lang="en-US" dirty="0" err="1"/>
                        <a:t>Unauthorised</a:t>
                      </a:r>
                      <a:endParaRPr lang="en-US" dirty="0"/>
                    </a:p>
                  </a:txBody>
                  <a:tcPr/>
                </a:tc>
                <a:tc>
                  <a:txBody>
                    <a:bodyPr/>
                    <a:lstStyle/>
                    <a:p>
                      <a:r>
                        <a:rPr lang="en-US" dirty="0"/>
                        <a:t>Check your App ID, App Secret and if its https:// registered</a:t>
                      </a:r>
                    </a:p>
                  </a:txBody>
                  <a:tcPr/>
                </a:tc>
                <a:extLst>
                  <a:ext uri="{0D108BD9-81ED-4DB2-BD59-A6C34878D82A}">
                    <a16:rowId xmlns:a16="http://schemas.microsoft.com/office/drawing/2014/main" val="713067911"/>
                  </a:ext>
                </a:extLst>
              </a:tr>
              <a:tr h="638537">
                <a:tc>
                  <a:txBody>
                    <a:bodyPr/>
                    <a:lstStyle/>
                    <a:p>
                      <a:r>
                        <a:rPr lang="en-US" dirty="0"/>
                        <a:t>404 Not Found</a:t>
                      </a:r>
                    </a:p>
                  </a:txBody>
                  <a:tcPr/>
                </a:tc>
                <a:tc>
                  <a:txBody>
                    <a:bodyPr/>
                    <a:lstStyle/>
                    <a:p>
                      <a:r>
                        <a:rPr lang="en-US" dirty="0"/>
                        <a:t>You are probably targeting the wrong thing</a:t>
                      </a:r>
                    </a:p>
                  </a:txBody>
                  <a:tcPr/>
                </a:tc>
                <a:extLst>
                  <a:ext uri="{0D108BD9-81ED-4DB2-BD59-A6C34878D82A}">
                    <a16:rowId xmlns:a16="http://schemas.microsoft.com/office/drawing/2014/main" val="1711196142"/>
                  </a:ext>
                </a:extLst>
              </a:tr>
              <a:tr h="638537">
                <a:tc>
                  <a:txBody>
                    <a:bodyPr/>
                    <a:lstStyle/>
                    <a:p>
                      <a:r>
                        <a:rPr lang="en-US" dirty="0"/>
                        <a:t>405 Method not</a:t>
                      </a:r>
                      <a:r>
                        <a:rPr lang="en-US" baseline="0" dirty="0"/>
                        <a:t> allowed</a:t>
                      </a:r>
                      <a:endParaRPr lang="en-US" dirty="0"/>
                    </a:p>
                  </a:txBody>
                  <a:tcPr/>
                </a:tc>
                <a:tc>
                  <a:txBody>
                    <a:bodyPr/>
                    <a:lstStyle/>
                    <a:p>
                      <a:r>
                        <a:rPr lang="en-US" dirty="0"/>
                        <a:t>Check if you’re calling /</a:t>
                      </a:r>
                      <a:r>
                        <a:rPr lang="en-US" dirty="0" err="1"/>
                        <a:t>api</a:t>
                      </a:r>
                      <a:r>
                        <a:rPr lang="en-US" dirty="0"/>
                        <a:t>/messages</a:t>
                      </a:r>
                    </a:p>
                  </a:txBody>
                  <a:tcPr/>
                </a:tc>
                <a:extLst>
                  <a:ext uri="{0D108BD9-81ED-4DB2-BD59-A6C34878D82A}">
                    <a16:rowId xmlns:a16="http://schemas.microsoft.com/office/drawing/2014/main" val="1371240307"/>
                  </a:ext>
                </a:extLst>
              </a:tr>
              <a:tr h="638537">
                <a:tc>
                  <a:txBody>
                    <a:bodyPr/>
                    <a:lstStyle/>
                    <a:p>
                      <a:r>
                        <a:rPr lang="en-US" dirty="0"/>
                        <a:t>500 Internal Error</a:t>
                      </a:r>
                    </a:p>
                  </a:txBody>
                  <a:tcPr/>
                </a:tc>
                <a:tc>
                  <a:txBody>
                    <a:bodyPr/>
                    <a:lstStyle/>
                    <a:p>
                      <a:pPr marL="342900" indent="-342900">
                        <a:buAutoNum type="arabicParenR"/>
                      </a:pPr>
                      <a:r>
                        <a:rPr lang="en-US" baseline="0" dirty="0"/>
                        <a:t>Problem with your code – unlikely since it’s the demo</a:t>
                      </a:r>
                    </a:p>
                    <a:p>
                      <a:pPr marL="342900" indent="-342900">
                        <a:buAutoNum type="arabicParenR"/>
                      </a:pPr>
                      <a:r>
                        <a:rPr lang="en-US" baseline="0" dirty="0"/>
                        <a:t>Problem with the emulator, azure app, </a:t>
                      </a:r>
                      <a:r>
                        <a:rPr lang="en-US" baseline="0" dirty="0" err="1"/>
                        <a:t>etc</a:t>
                      </a:r>
                      <a:endParaRPr lang="en-US" dirty="0"/>
                    </a:p>
                  </a:txBody>
                  <a:tcPr/>
                </a:tc>
                <a:extLst>
                  <a:ext uri="{0D108BD9-81ED-4DB2-BD59-A6C34878D82A}">
                    <a16:rowId xmlns:a16="http://schemas.microsoft.com/office/drawing/2014/main" val="98743267"/>
                  </a:ext>
                </a:extLst>
              </a:tr>
            </a:tbl>
          </a:graphicData>
        </a:graphic>
      </p:graphicFrame>
    </p:spTree>
    <p:extLst>
      <p:ext uri="{BB962C8B-B14F-4D97-AF65-F5344CB8AC3E}">
        <p14:creationId xmlns:p14="http://schemas.microsoft.com/office/powerpoint/2010/main" val="3823081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NGROK</a:t>
            </a:r>
          </a:p>
        </p:txBody>
      </p:sp>
      <p:sp>
        <p:nvSpPr>
          <p:cNvPr id="3" name="Content Placeholder 2"/>
          <p:cNvSpPr>
            <a:spLocks noGrp="1"/>
          </p:cNvSpPr>
          <p:nvPr>
            <p:ph idx="1"/>
          </p:nvPr>
        </p:nvSpPr>
        <p:spPr/>
        <p:txBody>
          <a:bodyPr/>
          <a:lstStyle/>
          <a:p>
            <a:r>
              <a:rPr lang="en-US" dirty="0">
                <a:hlinkClick r:id="rId2"/>
              </a:rPr>
              <a:t>https://ngrok.com/download</a:t>
            </a:r>
            <a:r>
              <a:rPr lang="en-US" dirty="0"/>
              <a:t> </a:t>
            </a:r>
          </a:p>
          <a:p>
            <a:r>
              <a:rPr lang="en-US" dirty="0"/>
              <a:t>Enables us to connect to the cloud. This is due the change of needing to do </a:t>
            </a:r>
            <a:r>
              <a:rPr lang="en-US" dirty="0" err="1"/>
              <a:t>auth</a:t>
            </a:r>
            <a:r>
              <a:rPr lang="en-US" dirty="0"/>
              <a:t> callbacks to the emulator from the internet.</a:t>
            </a:r>
          </a:p>
          <a:p>
            <a:r>
              <a:rPr lang="en-US" dirty="0"/>
              <a:t>Download, run as admin, use this command:</a:t>
            </a:r>
          </a:p>
          <a:p>
            <a:pPr marL="0" indent="0">
              <a:buNone/>
            </a:pPr>
            <a:endParaRPr lang="en-US" dirty="0"/>
          </a:p>
          <a:p>
            <a:pPr marL="0" indent="0">
              <a:buNone/>
            </a:pPr>
            <a:endParaRPr lang="en-US" dirty="0"/>
          </a:p>
        </p:txBody>
      </p:sp>
      <p:sp>
        <p:nvSpPr>
          <p:cNvPr id="4" name="Rectangle 1"/>
          <p:cNvSpPr>
            <a:spLocks noChangeArrowheads="1"/>
          </p:cNvSpPr>
          <p:nvPr/>
        </p:nvSpPr>
        <p:spPr bwMode="auto">
          <a:xfrm>
            <a:off x="955496" y="4097587"/>
            <a:ext cx="9805890" cy="8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ngrok</a:t>
            </a:r>
            <a:r>
              <a:rPr kumimoji="0" lang="en-US" altLang="en-US" sz="4400" b="0" i="0" u="none" strike="noStrike" cap="none" normalizeH="0" baseline="0" dirty="0">
                <a:ln>
                  <a:noFill/>
                </a:ln>
                <a:solidFill>
                  <a:srgbClr val="2B2B2B"/>
                </a:solidFill>
                <a:effectLst/>
                <a:latin typeface="Arial" panose="020B0604020202020204" pitchFamily="34" charset="0"/>
                <a:cs typeface="Arial" panose="020B0604020202020204" pitchFamily="34" charset="0"/>
              </a:rPr>
              <a:t> </a:t>
            </a:r>
            <a:r>
              <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http</a:t>
            </a:r>
            <a:r>
              <a:rPr kumimoji="0" lang="en-US" altLang="en-US" sz="4400" b="0" i="0" u="none" strike="noStrike" cap="none" normalizeH="0" baseline="0" dirty="0">
                <a:ln>
                  <a:noFill/>
                </a:ln>
                <a:solidFill>
                  <a:srgbClr val="2B2B2B"/>
                </a:solidFill>
                <a:effectLst/>
                <a:latin typeface="Arial" panose="020B0604020202020204" pitchFamily="34" charset="0"/>
                <a:cs typeface="Arial" panose="020B0604020202020204" pitchFamily="34" charset="0"/>
              </a:rPr>
              <a:t> -</a:t>
            </a:r>
            <a:r>
              <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host</a:t>
            </a:r>
            <a:r>
              <a:rPr kumimoji="0" lang="en-US" altLang="en-US" sz="4400" b="0" i="0" u="none" strike="noStrike" cap="none" normalizeH="0" baseline="0" dirty="0">
                <a:ln>
                  <a:noFill/>
                </a:ln>
                <a:solidFill>
                  <a:srgbClr val="2B2B2B"/>
                </a:solidFill>
                <a:effectLst/>
                <a:latin typeface="Arial" panose="020B0604020202020204" pitchFamily="34" charset="0"/>
                <a:cs typeface="Arial" panose="020B0604020202020204" pitchFamily="34" charset="0"/>
              </a:rPr>
              <a:t>-</a:t>
            </a:r>
            <a:r>
              <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header</a:t>
            </a:r>
            <a:r>
              <a:rPr kumimoji="0" lang="en-US" altLang="en-US" sz="4400" b="0" i="0" u="none" strike="noStrike" cap="none" normalizeH="0" baseline="0" dirty="0">
                <a:ln>
                  <a:noFill/>
                </a:ln>
                <a:solidFill>
                  <a:srgbClr val="2B2B2B"/>
                </a:solidFill>
                <a:effectLst/>
                <a:latin typeface="Arial" panose="020B0604020202020204" pitchFamily="34" charset="0"/>
                <a:cs typeface="Arial" panose="020B0604020202020204" pitchFamily="34" charset="0"/>
              </a:rPr>
              <a:t>=</a:t>
            </a:r>
            <a:r>
              <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rewrite </a:t>
            </a:r>
            <a:r>
              <a:rPr kumimoji="0" lang="en-US" altLang="en-US" sz="4400" b="0" i="0" u="none" strike="noStrike" cap="none" normalizeH="0" baseline="0" dirty="0">
                <a:ln>
                  <a:noFill/>
                </a:ln>
                <a:solidFill>
                  <a:srgbClr val="2B2B2B"/>
                </a:solidFill>
                <a:effectLst/>
                <a:latin typeface="Arial" panose="020B0604020202020204" pitchFamily="34" charset="0"/>
                <a:cs typeface="Arial" panose="020B0604020202020204" pitchFamily="34" charset="0"/>
              </a:rPr>
              <a:t> </a:t>
            </a:r>
            <a:r>
              <a:rPr kumimoji="0" lang="en-US" altLang="en-US" sz="4400" b="0" i="0" u="none" strike="noStrike" cap="none" normalizeH="0" baseline="0" dirty="0">
                <a:ln>
                  <a:noFill/>
                </a:ln>
                <a:solidFill>
                  <a:srgbClr val="009999"/>
                </a:solidFill>
                <a:effectLst/>
                <a:latin typeface="Arial" panose="020B0604020202020204" pitchFamily="34" charset="0"/>
                <a:cs typeface="Arial" panose="020B0604020202020204" pitchFamily="34" charset="0"/>
              </a:rPr>
              <a:t>9000</a:t>
            </a:r>
            <a:r>
              <a:rPr kumimoji="0" lang="en-US" altLang="en-US"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63664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6809" y="503433"/>
            <a:ext cx="11530123" cy="5040865"/>
          </a:xfrm>
          <a:prstGeom prst="rect">
            <a:avLst/>
          </a:prstGeom>
        </p:spPr>
      </p:pic>
    </p:spTree>
    <p:extLst>
      <p:ext uri="{BB962C8B-B14F-4D97-AF65-F5344CB8AC3E}">
        <p14:creationId xmlns:p14="http://schemas.microsoft.com/office/powerpoint/2010/main" val="571314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80426" y="130193"/>
            <a:ext cx="8610600" cy="5857875"/>
          </a:xfrm>
          <a:prstGeom prst="rect">
            <a:avLst/>
          </a:prstGeom>
        </p:spPr>
      </p:pic>
    </p:spTree>
    <p:extLst>
      <p:ext uri="{BB962C8B-B14F-4D97-AF65-F5344CB8AC3E}">
        <p14:creationId xmlns:p14="http://schemas.microsoft.com/office/powerpoint/2010/main" val="1514347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146478"/>
          </a:xfrm>
        </p:spPr>
        <p:txBody>
          <a:bodyPr/>
          <a:lstStyle/>
          <a:p>
            <a:r>
              <a:rPr lang="en-US" dirty="0"/>
              <a:t>Now check…</a:t>
            </a:r>
          </a:p>
        </p:txBody>
      </p:sp>
      <p:sp>
        <p:nvSpPr>
          <p:cNvPr id="3" name="Text Placeholder 2"/>
          <p:cNvSpPr>
            <a:spLocks noGrp="1"/>
          </p:cNvSpPr>
          <p:nvPr>
            <p:ph type="body" idx="1"/>
          </p:nvPr>
        </p:nvSpPr>
        <p:spPr>
          <a:xfrm>
            <a:off x="831850" y="3048339"/>
            <a:ext cx="10515600" cy="1500187"/>
          </a:xfrm>
        </p:spPr>
        <p:txBody>
          <a:bodyPr/>
          <a:lstStyle/>
          <a:p>
            <a:r>
              <a:rPr lang="en-US" dirty="0"/>
              <a:t>Does it work?</a:t>
            </a:r>
          </a:p>
        </p:txBody>
      </p:sp>
    </p:spTree>
    <p:extLst>
      <p:ext uri="{BB962C8B-B14F-4D97-AF65-F5344CB8AC3E}">
        <p14:creationId xmlns:p14="http://schemas.microsoft.com/office/powerpoint/2010/main" val="254996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798" y="1636637"/>
            <a:ext cx="6821766" cy="5111172"/>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181202" y="1905492"/>
            <a:ext cx="5372482" cy="1792383"/>
          </a:xfrm>
          <a:prstGeom prst="rect">
            <a:avLst/>
          </a:prstGeom>
        </p:spPr>
        <p:txBody>
          <a:bodyPr vert="horz" wrap="square" lIns="143391" tIns="89619" rIns="143391" bIns="89619"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918"/>
            <a:r>
              <a:rPr lang="en-US" sz="4703" spc="-100" dirty="0"/>
              <a:t>Conversations as a platform</a:t>
            </a:r>
            <a:endParaRPr lang="en-US" sz="4703" spc="-39" dirty="0"/>
          </a:p>
        </p:txBody>
      </p:sp>
      <p:sp>
        <p:nvSpPr>
          <p:cNvPr id="6" name="Title 2"/>
          <p:cNvSpPr txBox="1">
            <a:spLocks/>
          </p:cNvSpPr>
          <p:nvPr/>
        </p:nvSpPr>
        <p:spPr>
          <a:xfrm>
            <a:off x="181202" y="4145946"/>
            <a:ext cx="5372482" cy="1792383"/>
          </a:xfrm>
          <a:prstGeom prst="rect">
            <a:avLst/>
          </a:prstGeom>
        </p:spPr>
        <p:txBody>
          <a:bodyPr vert="horz" wrap="square" lIns="143391" tIns="89619" rIns="143391" bIns="89619"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918"/>
            <a:r>
              <a:rPr lang="en-NZ" sz="3136" spc="-29" dirty="0"/>
              <a:t>Jay Janarthanan</a:t>
            </a:r>
          </a:p>
          <a:p>
            <a:pPr defTabSz="913918"/>
            <a:r>
              <a:rPr lang="en-NZ" sz="3136" spc="-29" dirty="0"/>
              <a:t>Developer Experience Group</a:t>
            </a:r>
          </a:p>
          <a:p>
            <a:pPr defTabSz="913918"/>
            <a:r>
              <a:rPr lang="en-NZ" sz="3136" spc="-29" dirty="0"/>
              <a:t>Microsoft New Zealand</a:t>
            </a:r>
            <a:endParaRPr lang="en-US" sz="3136" spc="-29" dirty="0"/>
          </a:p>
        </p:txBody>
      </p:sp>
    </p:spTree>
    <p:extLst>
      <p:ext uri="{BB962C8B-B14F-4D97-AF65-F5344CB8AC3E}">
        <p14:creationId xmlns:p14="http://schemas.microsoft.com/office/powerpoint/2010/main" val="93697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 should be published!</a:t>
            </a:r>
          </a:p>
        </p:txBody>
      </p:sp>
      <p:sp>
        <p:nvSpPr>
          <p:cNvPr id="3" name="Subtitle 2"/>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136088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Blue start"/>
          <p:cNvSpPr/>
          <p:nvPr/>
        </p:nvSpPr>
        <p:spPr bwMode="auto">
          <a:xfrm>
            <a:off x="4169190" y="2024037"/>
            <a:ext cx="3853623" cy="38536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White start"/>
          <p:cNvSpPr/>
          <p:nvPr/>
        </p:nvSpPr>
        <p:spPr bwMode="auto">
          <a:xfrm>
            <a:off x="4182633" y="2045070"/>
            <a:ext cx="3826737" cy="3817776"/>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8155623" y="4534717"/>
            <a:ext cx="3070478" cy="723912"/>
          </a:xfrm>
          <a:prstGeom prst="rect">
            <a:avLst/>
          </a:prstGeom>
          <a:noFill/>
          <a:ln>
            <a:noFill/>
          </a:ln>
        </p:spPr>
        <p:txBody>
          <a:bodyPr wrap="square" lIns="179212" tIns="143370" rIns="179212"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defTabSz="914093">
              <a:spcAft>
                <a:spcPts val="588"/>
              </a:spcAft>
              <a:defRPr/>
            </a:pPr>
            <a:r>
              <a:rPr lang="en-US" sz="1568" b="0" spc="49" dirty="0">
                <a:gradFill>
                  <a:gsLst>
                    <a:gs pos="17424">
                      <a:srgbClr val="0078D7"/>
                    </a:gs>
                    <a:gs pos="61000">
                      <a:srgbClr val="0078D7"/>
                    </a:gs>
                  </a:gsLst>
                  <a:lin ang="5400000" scaled="1"/>
                </a:gradFill>
                <a:latin typeface="Segoe UI Semibold" panose="020B0702040204020203" pitchFamily="34" charset="0"/>
              </a:rPr>
              <a:t>Reinvent </a:t>
            </a: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productivity</a:t>
            </a:r>
            <a:b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b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&amp; business processes</a:t>
            </a:r>
          </a:p>
        </p:txBody>
      </p:sp>
      <p:sp>
        <p:nvSpPr>
          <p:cNvPr id="34" name="TextBox 33"/>
          <p:cNvSpPr txBox="1"/>
          <p:nvPr/>
        </p:nvSpPr>
        <p:spPr>
          <a:xfrm>
            <a:off x="1019782" y="4534717"/>
            <a:ext cx="3070478" cy="723912"/>
          </a:xfrm>
          <a:prstGeom prst="rect">
            <a:avLst/>
          </a:prstGeom>
          <a:noFill/>
          <a:ln>
            <a:noFill/>
          </a:ln>
        </p:spPr>
        <p:txBody>
          <a:bodyPr wrap="square" lIns="179212" tIns="143370" rIns="179212"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r" defTabSz="914093">
              <a:spcAft>
                <a:spcPts val="588"/>
              </a:spcAft>
              <a:defRPr/>
            </a:pPr>
            <a:r>
              <a:rPr lang="en-US" sz="1568" b="0" spc="49" dirty="0">
                <a:gradFill>
                  <a:gsLst>
                    <a:gs pos="17424">
                      <a:srgbClr val="0078D7"/>
                    </a:gs>
                    <a:gs pos="61000">
                      <a:srgbClr val="0078D7"/>
                    </a:gs>
                  </a:gsLst>
                  <a:lin ang="5400000" scaled="1"/>
                </a:gradFill>
                <a:latin typeface="Segoe UI Semibold" panose="020B0702040204020203" pitchFamily="34" charset="0"/>
              </a:rPr>
              <a:t>Build</a:t>
            </a:r>
            <a:r>
              <a:rPr lang="en-US" sz="1568" b="0" spc="49" dirty="0">
                <a:gradFill>
                  <a:gsLst>
                    <a:gs pos="17424">
                      <a:srgbClr val="00BCF2"/>
                    </a:gs>
                    <a:gs pos="61000">
                      <a:srgbClr val="00BCF2"/>
                    </a:gs>
                  </a:gsLst>
                  <a:lin ang="5400000" scaled="1"/>
                </a:gradFill>
                <a:latin typeface="Segoe UI Semibold" panose="020B0702040204020203" pitchFamily="34" charset="0"/>
              </a:rPr>
              <a:t> </a:t>
            </a: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the intelligent</a:t>
            </a:r>
            <a:b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b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cloud platform</a:t>
            </a:r>
          </a:p>
        </p:txBody>
      </p:sp>
      <p:sp>
        <p:nvSpPr>
          <p:cNvPr id="38" name="TextBox 37"/>
          <p:cNvSpPr txBox="1"/>
          <p:nvPr/>
        </p:nvSpPr>
        <p:spPr>
          <a:xfrm>
            <a:off x="4566939" y="944862"/>
            <a:ext cx="3070478" cy="723912"/>
          </a:xfrm>
          <a:prstGeom prst="rect">
            <a:avLst/>
          </a:prstGeom>
          <a:noFill/>
          <a:ln>
            <a:noFill/>
          </a:ln>
        </p:spPr>
        <p:txBody>
          <a:bodyPr wrap="square" lIns="179212" tIns="143370" rIns="179212"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ctr" defTabSz="914093">
              <a:spcAft>
                <a:spcPts val="588"/>
              </a:spcAft>
              <a:defRPr/>
            </a:pPr>
            <a:r>
              <a:rPr lang="en-US" sz="1568" b="0" spc="49" dirty="0">
                <a:gradFill>
                  <a:gsLst>
                    <a:gs pos="17424">
                      <a:srgbClr val="0078D7"/>
                    </a:gs>
                    <a:gs pos="61000">
                      <a:srgbClr val="0078D7"/>
                    </a:gs>
                  </a:gsLst>
                  <a:lin ang="5400000" scaled="1"/>
                </a:gradFill>
                <a:latin typeface="Segoe UI Semibold" panose="020B0702040204020203" pitchFamily="34" charset="0"/>
              </a:rPr>
              <a:t>Create</a:t>
            </a:r>
            <a:r>
              <a:rPr lang="en-US" sz="1568" b="0" spc="49" dirty="0">
                <a:gradFill>
                  <a:gsLst>
                    <a:gs pos="17424">
                      <a:srgbClr val="00BCF2"/>
                    </a:gs>
                    <a:gs pos="61000">
                      <a:srgbClr val="00BCF2"/>
                    </a:gs>
                  </a:gsLst>
                  <a:lin ang="5400000" scaled="1"/>
                </a:gradFill>
                <a:latin typeface="Segoe UI" panose="020B0502040204020203" pitchFamily="34" charset="0"/>
                <a:cs typeface="Segoe UI" panose="020B0502040204020203" pitchFamily="34" charset="0"/>
              </a:rPr>
              <a:t> </a:t>
            </a: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more</a:t>
            </a:r>
            <a:b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br>
            <a:r>
              <a:rPr lang="en-US" sz="1568" b="0" spc="49" dirty="0">
                <a:gradFill>
                  <a:gsLst>
                    <a:gs pos="62963">
                      <a:srgbClr val="FFFFFF">
                        <a:lumMod val="50000"/>
                      </a:srgbClr>
                    </a:gs>
                    <a:gs pos="83000">
                      <a:srgbClr val="FFFFFF">
                        <a:lumMod val="50000"/>
                      </a:srgbClr>
                    </a:gs>
                  </a:gsLst>
                  <a:lin ang="5400000" scaled="1"/>
                </a:gradFill>
                <a:latin typeface="Segoe UI" panose="020B0502040204020203" pitchFamily="34" charset="0"/>
                <a:cs typeface="Segoe UI" panose="020B0502040204020203" pitchFamily="34" charset="0"/>
              </a:rPr>
              <a:t>personal computing</a:t>
            </a:r>
          </a:p>
        </p:txBody>
      </p:sp>
      <p:grpSp>
        <p:nvGrpSpPr>
          <p:cNvPr id="40" name="Group 39"/>
          <p:cNvGrpSpPr/>
          <p:nvPr/>
        </p:nvGrpSpPr>
        <p:grpSpPr>
          <a:xfrm>
            <a:off x="5720545" y="1652877"/>
            <a:ext cx="761763" cy="761763"/>
            <a:chOff x="4169643" y="4455967"/>
            <a:chExt cx="773506" cy="773506"/>
          </a:xfrm>
        </p:grpSpPr>
        <p:sp>
          <p:nvSpPr>
            <p:cNvPr id="41" name="Oval 40"/>
            <p:cNvSpPr/>
            <p:nvPr/>
          </p:nvSpPr>
          <p:spPr bwMode="auto">
            <a:xfrm>
              <a:off x="4169643" y="4455967"/>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47" tIns="172037" rIns="215047" bIns="172037" numCol="1" spcCol="0" rtlCol="0" fromWordArt="0" anchor="t" anchorCtr="0" forceAA="0" compatLnSpc="1">
              <a:prstTxWarp prst="textNoShape">
                <a:avLst/>
              </a:prstTxWarp>
              <a:noAutofit/>
            </a:bodyPr>
            <a:lstStyle/>
            <a:p>
              <a:pPr algn="ctr" defTabSz="1096384"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365903" y="4653670"/>
              <a:ext cx="380987" cy="386701"/>
              <a:chOff x="4665663" y="4765675"/>
              <a:chExt cx="317501" cy="322263"/>
            </a:xfrm>
            <a:solidFill>
              <a:schemeClr val="bg1"/>
            </a:solidFill>
          </p:grpSpPr>
          <p:sp>
            <p:nvSpPr>
              <p:cNvPr id="43" name="Freeform 5"/>
              <p:cNvSpPr>
                <a:spLocks noEditPoints="1"/>
              </p:cNvSpPr>
              <p:nvPr/>
            </p:nvSpPr>
            <p:spPr bwMode="auto">
              <a:xfrm>
                <a:off x="4764088" y="4826000"/>
                <a:ext cx="120650" cy="1206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6 h 46"/>
                  <a:gd name="T12" fmla="*/ 6 w 46"/>
                  <a:gd name="T13" fmla="*/ 23 h 46"/>
                  <a:gd name="T14" fmla="*/ 23 w 46"/>
                  <a:gd name="T15" fmla="*/ 40 h 46"/>
                  <a:gd name="T16" fmla="*/ 40 w 46"/>
                  <a:gd name="T17" fmla="*/ 23 h 46"/>
                  <a:gd name="T18" fmla="*/ 23 w 46"/>
                  <a:gd name="T1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6" y="0"/>
                      <a:pt x="46" y="10"/>
                      <a:pt x="46" y="23"/>
                    </a:cubicBezTo>
                    <a:cubicBezTo>
                      <a:pt x="46" y="36"/>
                      <a:pt x="36" y="46"/>
                      <a:pt x="23" y="46"/>
                    </a:cubicBezTo>
                    <a:close/>
                    <a:moveTo>
                      <a:pt x="23" y="6"/>
                    </a:moveTo>
                    <a:cubicBezTo>
                      <a:pt x="14" y="6"/>
                      <a:pt x="6" y="13"/>
                      <a:pt x="6" y="23"/>
                    </a:cubicBezTo>
                    <a:cubicBezTo>
                      <a:pt x="6" y="32"/>
                      <a:pt x="14" y="40"/>
                      <a:pt x="23" y="40"/>
                    </a:cubicBezTo>
                    <a:cubicBezTo>
                      <a:pt x="32" y="40"/>
                      <a:pt x="40" y="32"/>
                      <a:pt x="40" y="23"/>
                    </a:cubicBezTo>
                    <a:cubicBezTo>
                      <a:pt x="40" y="13"/>
                      <a:pt x="32" y="6"/>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44" name="Freeform 6"/>
              <p:cNvSpPr>
                <a:spLocks/>
              </p:cNvSpPr>
              <p:nvPr/>
            </p:nvSpPr>
            <p:spPr bwMode="auto">
              <a:xfrm>
                <a:off x="4735513" y="4930775"/>
                <a:ext cx="177800" cy="88900"/>
              </a:xfrm>
              <a:custGeom>
                <a:avLst/>
                <a:gdLst>
                  <a:gd name="T0" fmla="*/ 68 w 68"/>
                  <a:gd name="T1" fmla="*/ 34 h 34"/>
                  <a:gd name="T2" fmla="*/ 62 w 68"/>
                  <a:gd name="T3" fmla="*/ 34 h 34"/>
                  <a:gd name="T4" fmla="*/ 34 w 68"/>
                  <a:gd name="T5" fmla="*/ 6 h 34"/>
                  <a:gd name="T6" fmla="*/ 6 w 68"/>
                  <a:gd name="T7" fmla="*/ 34 h 34"/>
                  <a:gd name="T8" fmla="*/ 0 w 68"/>
                  <a:gd name="T9" fmla="*/ 34 h 34"/>
                  <a:gd name="T10" fmla="*/ 34 w 68"/>
                  <a:gd name="T11" fmla="*/ 0 h 34"/>
                  <a:gd name="T12" fmla="*/ 68 w 6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68" h="34">
                    <a:moveTo>
                      <a:pt x="68" y="34"/>
                    </a:moveTo>
                    <a:cubicBezTo>
                      <a:pt x="62" y="34"/>
                      <a:pt x="62" y="34"/>
                      <a:pt x="62" y="34"/>
                    </a:cubicBezTo>
                    <a:cubicBezTo>
                      <a:pt x="62" y="19"/>
                      <a:pt x="49" y="6"/>
                      <a:pt x="34" y="6"/>
                    </a:cubicBezTo>
                    <a:cubicBezTo>
                      <a:pt x="18" y="6"/>
                      <a:pt x="6" y="19"/>
                      <a:pt x="6" y="34"/>
                    </a:cubicBezTo>
                    <a:cubicBezTo>
                      <a:pt x="0" y="34"/>
                      <a:pt x="0" y="34"/>
                      <a:pt x="0" y="34"/>
                    </a:cubicBezTo>
                    <a:cubicBezTo>
                      <a:pt x="0" y="15"/>
                      <a:pt x="15" y="0"/>
                      <a:pt x="34" y="0"/>
                    </a:cubicBezTo>
                    <a:cubicBezTo>
                      <a:pt x="53" y="0"/>
                      <a:pt x="68" y="15"/>
                      <a:pt x="6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45" name="Freeform 7"/>
              <p:cNvSpPr>
                <a:spLocks/>
              </p:cNvSpPr>
              <p:nvPr/>
            </p:nvSpPr>
            <p:spPr bwMode="auto">
              <a:xfrm>
                <a:off x="4902201" y="4765675"/>
                <a:ext cx="80963" cy="80963"/>
              </a:xfrm>
              <a:custGeom>
                <a:avLst/>
                <a:gdLst>
                  <a:gd name="T0" fmla="*/ 51 w 51"/>
                  <a:gd name="T1" fmla="*/ 51 h 51"/>
                  <a:gd name="T2" fmla="*/ 41 w 51"/>
                  <a:gd name="T3" fmla="*/ 51 h 51"/>
                  <a:gd name="T4" fmla="*/ 41 w 51"/>
                  <a:gd name="T5" fmla="*/ 10 h 51"/>
                  <a:gd name="T6" fmla="*/ 0 w 51"/>
                  <a:gd name="T7" fmla="*/ 10 h 51"/>
                  <a:gd name="T8" fmla="*/ 0 w 51"/>
                  <a:gd name="T9" fmla="*/ 0 h 51"/>
                  <a:gd name="T10" fmla="*/ 51 w 51"/>
                  <a:gd name="T11" fmla="*/ 0 h 51"/>
                  <a:gd name="T12" fmla="*/ 51 w 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51" y="51"/>
                    </a:moveTo>
                    <a:lnTo>
                      <a:pt x="41" y="51"/>
                    </a:lnTo>
                    <a:lnTo>
                      <a:pt x="41" y="10"/>
                    </a:lnTo>
                    <a:lnTo>
                      <a:pt x="0" y="10"/>
                    </a:lnTo>
                    <a:lnTo>
                      <a:pt x="0" y="0"/>
                    </a:lnTo>
                    <a:lnTo>
                      <a:pt x="51" y="0"/>
                    </a:lnTo>
                    <a:lnTo>
                      <a:pt x="5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46" name="Freeform 8"/>
              <p:cNvSpPr>
                <a:spLocks/>
              </p:cNvSpPr>
              <p:nvPr/>
            </p:nvSpPr>
            <p:spPr bwMode="auto">
              <a:xfrm>
                <a:off x="4902201" y="5005388"/>
                <a:ext cx="80963" cy="82550"/>
              </a:xfrm>
              <a:custGeom>
                <a:avLst/>
                <a:gdLst>
                  <a:gd name="T0" fmla="*/ 51 w 51"/>
                  <a:gd name="T1" fmla="*/ 52 h 52"/>
                  <a:gd name="T2" fmla="*/ 0 w 51"/>
                  <a:gd name="T3" fmla="*/ 52 h 52"/>
                  <a:gd name="T4" fmla="*/ 0 w 51"/>
                  <a:gd name="T5" fmla="*/ 42 h 52"/>
                  <a:gd name="T6" fmla="*/ 41 w 51"/>
                  <a:gd name="T7" fmla="*/ 42 h 52"/>
                  <a:gd name="T8" fmla="*/ 41 w 51"/>
                  <a:gd name="T9" fmla="*/ 0 h 52"/>
                  <a:gd name="T10" fmla="*/ 51 w 51"/>
                  <a:gd name="T11" fmla="*/ 0 h 52"/>
                  <a:gd name="T12" fmla="*/ 51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51" y="52"/>
                    </a:moveTo>
                    <a:lnTo>
                      <a:pt x="0" y="52"/>
                    </a:lnTo>
                    <a:lnTo>
                      <a:pt x="0" y="42"/>
                    </a:lnTo>
                    <a:lnTo>
                      <a:pt x="41" y="42"/>
                    </a:lnTo>
                    <a:lnTo>
                      <a:pt x="41" y="0"/>
                    </a:lnTo>
                    <a:lnTo>
                      <a:pt x="51" y="0"/>
                    </a:lnTo>
                    <a:lnTo>
                      <a:pt x="5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47" name="Freeform 9"/>
              <p:cNvSpPr>
                <a:spLocks/>
              </p:cNvSpPr>
              <p:nvPr/>
            </p:nvSpPr>
            <p:spPr bwMode="auto">
              <a:xfrm>
                <a:off x="4665663" y="4765675"/>
                <a:ext cx="80963" cy="80963"/>
              </a:xfrm>
              <a:custGeom>
                <a:avLst/>
                <a:gdLst>
                  <a:gd name="T0" fmla="*/ 10 w 51"/>
                  <a:gd name="T1" fmla="*/ 51 h 51"/>
                  <a:gd name="T2" fmla="*/ 0 w 51"/>
                  <a:gd name="T3" fmla="*/ 51 h 51"/>
                  <a:gd name="T4" fmla="*/ 0 w 51"/>
                  <a:gd name="T5" fmla="*/ 0 h 51"/>
                  <a:gd name="T6" fmla="*/ 51 w 51"/>
                  <a:gd name="T7" fmla="*/ 0 h 51"/>
                  <a:gd name="T8" fmla="*/ 51 w 51"/>
                  <a:gd name="T9" fmla="*/ 10 h 51"/>
                  <a:gd name="T10" fmla="*/ 10 w 51"/>
                  <a:gd name="T11" fmla="*/ 10 h 51"/>
                  <a:gd name="T12" fmla="*/ 10 w 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10" y="51"/>
                    </a:moveTo>
                    <a:lnTo>
                      <a:pt x="0" y="51"/>
                    </a:lnTo>
                    <a:lnTo>
                      <a:pt x="0" y="0"/>
                    </a:lnTo>
                    <a:lnTo>
                      <a:pt x="51" y="0"/>
                    </a:lnTo>
                    <a:lnTo>
                      <a:pt x="51" y="10"/>
                    </a:lnTo>
                    <a:lnTo>
                      <a:pt x="10" y="10"/>
                    </a:lnTo>
                    <a:lnTo>
                      <a:pt x="1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48" name="Freeform 10"/>
              <p:cNvSpPr>
                <a:spLocks/>
              </p:cNvSpPr>
              <p:nvPr/>
            </p:nvSpPr>
            <p:spPr bwMode="auto">
              <a:xfrm>
                <a:off x="4665663" y="5005388"/>
                <a:ext cx="80963" cy="82550"/>
              </a:xfrm>
              <a:custGeom>
                <a:avLst/>
                <a:gdLst>
                  <a:gd name="T0" fmla="*/ 51 w 51"/>
                  <a:gd name="T1" fmla="*/ 52 h 52"/>
                  <a:gd name="T2" fmla="*/ 0 w 51"/>
                  <a:gd name="T3" fmla="*/ 52 h 52"/>
                  <a:gd name="T4" fmla="*/ 0 w 51"/>
                  <a:gd name="T5" fmla="*/ 0 h 52"/>
                  <a:gd name="T6" fmla="*/ 10 w 51"/>
                  <a:gd name="T7" fmla="*/ 0 h 52"/>
                  <a:gd name="T8" fmla="*/ 10 w 51"/>
                  <a:gd name="T9" fmla="*/ 42 h 52"/>
                  <a:gd name="T10" fmla="*/ 51 w 51"/>
                  <a:gd name="T11" fmla="*/ 42 h 52"/>
                  <a:gd name="T12" fmla="*/ 51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51" y="52"/>
                    </a:moveTo>
                    <a:lnTo>
                      <a:pt x="0" y="52"/>
                    </a:lnTo>
                    <a:lnTo>
                      <a:pt x="0" y="0"/>
                    </a:lnTo>
                    <a:lnTo>
                      <a:pt x="10" y="0"/>
                    </a:lnTo>
                    <a:lnTo>
                      <a:pt x="10" y="42"/>
                    </a:lnTo>
                    <a:lnTo>
                      <a:pt x="51" y="42"/>
                    </a:lnTo>
                    <a:lnTo>
                      <a:pt x="5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grpSp>
      </p:grpSp>
      <p:grpSp>
        <p:nvGrpSpPr>
          <p:cNvPr id="49" name="Group 48"/>
          <p:cNvGrpSpPr/>
          <p:nvPr/>
        </p:nvGrpSpPr>
        <p:grpSpPr>
          <a:xfrm>
            <a:off x="7385873" y="4530580"/>
            <a:ext cx="758103" cy="758103"/>
            <a:chOff x="5868807" y="1519796"/>
            <a:chExt cx="773506" cy="773506"/>
          </a:xfrm>
        </p:grpSpPr>
        <p:sp>
          <p:nvSpPr>
            <p:cNvPr id="50" name="Oval 49"/>
            <p:cNvSpPr/>
            <p:nvPr/>
          </p:nvSpPr>
          <p:spPr bwMode="auto">
            <a:xfrm>
              <a:off x="5868807" y="1519796"/>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47" tIns="172037" rIns="215047" bIns="172037" numCol="1" spcCol="0" rtlCol="0" fromWordArt="0" anchor="t" anchorCtr="0" forceAA="0" compatLnSpc="1">
              <a:prstTxWarp prst="textNoShape">
                <a:avLst/>
              </a:prstTxWarp>
              <a:noAutofit/>
            </a:bodyPr>
            <a:lstStyle/>
            <a:p>
              <a:pPr algn="ctr" defTabSz="1096384"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061379" y="1718176"/>
              <a:ext cx="396225" cy="380986"/>
              <a:chOff x="6076950" y="2319338"/>
              <a:chExt cx="330200" cy="317500"/>
            </a:xfrm>
            <a:solidFill>
              <a:schemeClr val="bg1"/>
            </a:solidFill>
          </p:grpSpPr>
          <p:sp>
            <p:nvSpPr>
              <p:cNvPr id="53" name="Freeform 20"/>
              <p:cNvSpPr>
                <a:spLocks/>
              </p:cNvSpPr>
              <p:nvPr/>
            </p:nvSpPr>
            <p:spPr bwMode="auto">
              <a:xfrm>
                <a:off x="6086475" y="2319338"/>
                <a:ext cx="320675" cy="317500"/>
              </a:xfrm>
              <a:custGeom>
                <a:avLst/>
                <a:gdLst>
                  <a:gd name="T0" fmla="*/ 65 w 131"/>
                  <a:gd name="T1" fmla="*/ 131 h 131"/>
                  <a:gd name="T2" fmla="*/ 26 w 131"/>
                  <a:gd name="T3" fmla="*/ 118 h 131"/>
                  <a:gd name="T4" fmla="*/ 30 w 131"/>
                  <a:gd name="T5" fmla="*/ 113 h 131"/>
                  <a:gd name="T6" fmla="*/ 65 w 131"/>
                  <a:gd name="T7" fmla="*/ 125 h 131"/>
                  <a:gd name="T8" fmla="*/ 125 w 131"/>
                  <a:gd name="T9" fmla="*/ 65 h 131"/>
                  <a:gd name="T10" fmla="*/ 65 w 131"/>
                  <a:gd name="T11" fmla="*/ 6 h 131"/>
                  <a:gd name="T12" fmla="*/ 6 w 131"/>
                  <a:gd name="T13" fmla="*/ 65 h 131"/>
                  <a:gd name="T14" fmla="*/ 12 w 131"/>
                  <a:gd name="T15" fmla="*/ 91 h 131"/>
                  <a:gd name="T16" fmla="*/ 7 w 131"/>
                  <a:gd name="T17" fmla="*/ 94 h 131"/>
                  <a:gd name="T18" fmla="*/ 0 w 131"/>
                  <a:gd name="T19" fmla="*/ 65 h 131"/>
                  <a:gd name="T20" fmla="*/ 65 w 131"/>
                  <a:gd name="T21" fmla="*/ 0 h 131"/>
                  <a:gd name="T22" fmla="*/ 131 w 131"/>
                  <a:gd name="T23" fmla="*/ 65 h 131"/>
                  <a:gd name="T24" fmla="*/ 65 w 131"/>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65" y="131"/>
                    </a:moveTo>
                    <a:cubicBezTo>
                      <a:pt x="51" y="131"/>
                      <a:pt x="38" y="126"/>
                      <a:pt x="26" y="118"/>
                    </a:cubicBezTo>
                    <a:cubicBezTo>
                      <a:pt x="30" y="113"/>
                      <a:pt x="30" y="113"/>
                      <a:pt x="30" y="113"/>
                    </a:cubicBezTo>
                    <a:cubicBezTo>
                      <a:pt x="40" y="121"/>
                      <a:pt x="52" y="125"/>
                      <a:pt x="65" y="125"/>
                    </a:cubicBezTo>
                    <a:cubicBezTo>
                      <a:pt x="98" y="125"/>
                      <a:pt x="125" y="98"/>
                      <a:pt x="125" y="65"/>
                    </a:cubicBezTo>
                    <a:cubicBezTo>
                      <a:pt x="125" y="33"/>
                      <a:pt x="98" y="6"/>
                      <a:pt x="65" y="6"/>
                    </a:cubicBezTo>
                    <a:cubicBezTo>
                      <a:pt x="33" y="6"/>
                      <a:pt x="6" y="33"/>
                      <a:pt x="6" y="65"/>
                    </a:cubicBezTo>
                    <a:cubicBezTo>
                      <a:pt x="6" y="74"/>
                      <a:pt x="8" y="83"/>
                      <a:pt x="12" y="91"/>
                    </a:cubicBezTo>
                    <a:cubicBezTo>
                      <a:pt x="7" y="94"/>
                      <a:pt x="7" y="94"/>
                      <a:pt x="7" y="94"/>
                    </a:cubicBezTo>
                    <a:cubicBezTo>
                      <a:pt x="2" y="85"/>
                      <a:pt x="0" y="75"/>
                      <a:pt x="0" y="65"/>
                    </a:cubicBezTo>
                    <a:cubicBezTo>
                      <a:pt x="0" y="30"/>
                      <a:pt x="29" y="0"/>
                      <a:pt x="65" y="0"/>
                    </a:cubicBezTo>
                    <a:cubicBezTo>
                      <a:pt x="101" y="0"/>
                      <a:pt x="131" y="30"/>
                      <a:pt x="131" y="65"/>
                    </a:cubicBezTo>
                    <a:cubicBezTo>
                      <a:pt x="131" y="101"/>
                      <a:pt x="101" y="131"/>
                      <a:pt x="65"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55" name="Freeform 21"/>
              <p:cNvSpPr>
                <a:spLocks/>
              </p:cNvSpPr>
              <p:nvPr/>
            </p:nvSpPr>
            <p:spPr bwMode="auto">
              <a:xfrm>
                <a:off x="6235700" y="2357438"/>
                <a:ext cx="92075" cy="193675"/>
              </a:xfrm>
              <a:custGeom>
                <a:avLst/>
                <a:gdLst>
                  <a:gd name="T0" fmla="*/ 52 w 58"/>
                  <a:gd name="T1" fmla="*/ 122 h 122"/>
                  <a:gd name="T2" fmla="*/ 0 w 58"/>
                  <a:gd name="T3" fmla="*/ 80 h 122"/>
                  <a:gd name="T4" fmla="*/ 0 w 58"/>
                  <a:gd name="T5" fmla="*/ 0 h 122"/>
                  <a:gd name="T6" fmla="*/ 9 w 58"/>
                  <a:gd name="T7" fmla="*/ 0 h 122"/>
                  <a:gd name="T8" fmla="*/ 9 w 58"/>
                  <a:gd name="T9" fmla="*/ 75 h 122"/>
                  <a:gd name="T10" fmla="*/ 58 w 58"/>
                  <a:gd name="T11" fmla="*/ 115 h 122"/>
                  <a:gd name="T12" fmla="*/ 52 w 58"/>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58" h="122">
                    <a:moveTo>
                      <a:pt x="52" y="122"/>
                    </a:moveTo>
                    <a:lnTo>
                      <a:pt x="0" y="80"/>
                    </a:lnTo>
                    <a:lnTo>
                      <a:pt x="0" y="0"/>
                    </a:lnTo>
                    <a:lnTo>
                      <a:pt x="9" y="0"/>
                    </a:lnTo>
                    <a:lnTo>
                      <a:pt x="9" y="75"/>
                    </a:lnTo>
                    <a:lnTo>
                      <a:pt x="58" y="115"/>
                    </a:lnTo>
                    <a:lnTo>
                      <a:pt x="5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56" name="Freeform 22"/>
              <p:cNvSpPr>
                <a:spLocks/>
              </p:cNvSpPr>
              <p:nvPr/>
            </p:nvSpPr>
            <p:spPr bwMode="auto">
              <a:xfrm>
                <a:off x="6076950" y="2509838"/>
                <a:ext cx="52388" cy="47625"/>
              </a:xfrm>
              <a:custGeom>
                <a:avLst/>
                <a:gdLst>
                  <a:gd name="T0" fmla="*/ 27 w 33"/>
                  <a:gd name="T1" fmla="*/ 30 h 30"/>
                  <a:gd name="T2" fmla="*/ 0 w 33"/>
                  <a:gd name="T3" fmla="*/ 23 h 30"/>
                  <a:gd name="T4" fmla="*/ 1 w 33"/>
                  <a:gd name="T5" fmla="*/ 16 h 30"/>
                  <a:gd name="T6" fmla="*/ 20 w 33"/>
                  <a:gd name="T7" fmla="*/ 19 h 30"/>
                  <a:gd name="T8" fmla="*/ 26 w 33"/>
                  <a:gd name="T9" fmla="*/ 0 h 30"/>
                  <a:gd name="T10" fmla="*/ 33 w 33"/>
                  <a:gd name="T11" fmla="*/ 4 h 30"/>
                  <a:gd name="T12" fmla="*/ 27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27" y="30"/>
                    </a:moveTo>
                    <a:lnTo>
                      <a:pt x="0" y="23"/>
                    </a:lnTo>
                    <a:lnTo>
                      <a:pt x="1" y="16"/>
                    </a:lnTo>
                    <a:lnTo>
                      <a:pt x="20" y="19"/>
                    </a:lnTo>
                    <a:lnTo>
                      <a:pt x="26" y="0"/>
                    </a:lnTo>
                    <a:lnTo>
                      <a:pt x="33" y="4"/>
                    </a:lnTo>
                    <a:lnTo>
                      <a:pt x="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grpSp>
      </p:grpSp>
      <p:grpSp>
        <p:nvGrpSpPr>
          <p:cNvPr id="57" name="Group 56"/>
          <p:cNvGrpSpPr/>
          <p:nvPr/>
        </p:nvGrpSpPr>
        <p:grpSpPr>
          <a:xfrm>
            <a:off x="4055216" y="4530580"/>
            <a:ext cx="758103" cy="758103"/>
            <a:chOff x="7567971" y="4455967"/>
            <a:chExt cx="773506" cy="773506"/>
          </a:xfrm>
        </p:grpSpPr>
        <p:sp>
          <p:nvSpPr>
            <p:cNvPr id="58" name="Oval 57"/>
            <p:cNvSpPr/>
            <p:nvPr/>
          </p:nvSpPr>
          <p:spPr bwMode="auto">
            <a:xfrm>
              <a:off x="7567971" y="4455967"/>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47" tIns="172037" rIns="215047" bIns="172037" numCol="1" spcCol="0" rtlCol="0" fromWordArt="0" anchor="t" anchorCtr="0" forceAA="0" compatLnSpc="1">
              <a:prstTxWarp prst="textNoShape">
                <a:avLst/>
              </a:prstTxWarp>
              <a:noAutofit/>
            </a:bodyPr>
            <a:lstStyle/>
            <a:p>
              <a:pPr algn="ctr" defTabSz="1096384"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a:off x="7670890" y="4678435"/>
              <a:ext cx="567669" cy="329552"/>
              <a:chOff x="7419975" y="4786313"/>
              <a:chExt cx="473075" cy="274637"/>
            </a:xfrm>
            <a:solidFill>
              <a:schemeClr val="bg1"/>
            </a:solidFill>
          </p:grpSpPr>
          <p:sp>
            <p:nvSpPr>
              <p:cNvPr id="60" name="Freeform 14"/>
              <p:cNvSpPr>
                <a:spLocks/>
              </p:cNvSpPr>
              <p:nvPr/>
            </p:nvSpPr>
            <p:spPr bwMode="auto">
              <a:xfrm>
                <a:off x="7419975" y="4786313"/>
                <a:ext cx="473075" cy="252412"/>
              </a:xfrm>
              <a:custGeom>
                <a:avLst/>
                <a:gdLst>
                  <a:gd name="T0" fmla="*/ 154 w 193"/>
                  <a:gd name="T1" fmla="*/ 103 h 103"/>
                  <a:gd name="T2" fmla="*/ 114 w 193"/>
                  <a:gd name="T3" fmla="*/ 103 h 103"/>
                  <a:gd name="T4" fmla="*/ 114 w 193"/>
                  <a:gd name="T5" fmla="*/ 97 h 103"/>
                  <a:gd name="T6" fmla="*/ 154 w 193"/>
                  <a:gd name="T7" fmla="*/ 97 h 103"/>
                  <a:gd name="T8" fmla="*/ 187 w 193"/>
                  <a:gd name="T9" fmla="*/ 64 h 103"/>
                  <a:gd name="T10" fmla="*/ 154 w 193"/>
                  <a:gd name="T11" fmla="*/ 31 h 103"/>
                  <a:gd name="T12" fmla="*/ 131 w 193"/>
                  <a:gd name="T13" fmla="*/ 41 h 103"/>
                  <a:gd name="T14" fmla="*/ 127 w 193"/>
                  <a:gd name="T15" fmla="*/ 45 h 103"/>
                  <a:gd name="T16" fmla="*/ 124 w 193"/>
                  <a:gd name="T17" fmla="*/ 33 h 103"/>
                  <a:gd name="T18" fmla="*/ 82 w 193"/>
                  <a:gd name="T19" fmla="*/ 6 h 103"/>
                  <a:gd name="T20" fmla="*/ 37 w 193"/>
                  <a:gd name="T21" fmla="*/ 42 h 103"/>
                  <a:gd name="T22" fmla="*/ 36 w 193"/>
                  <a:gd name="T23" fmla="*/ 51 h 103"/>
                  <a:gd name="T24" fmla="*/ 29 w 193"/>
                  <a:gd name="T25" fmla="*/ 50 h 103"/>
                  <a:gd name="T26" fmla="*/ 6 w 193"/>
                  <a:gd name="T27" fmla="*/ 73 h 103"/>
                  <a:gd name="T28" fmla="*/ 24 w 193"/>
                  <a:gd name="T29" fmla="*/ 96 h 103"/>
                  <a:gd name="T30" fmla="*/ 29 w 193"/>
                  <a:gd name="T31" fmla="*/ 97 h 103"/>
                  <a:gd name="T32" fmla="*/ 78 w 193"/>
                  <a:gd name="T33" fmla="*/ 97 h 103"/>
                  <a:gd name="T34" fmla="*/ 78 w 193"/>
                  <a:gd name="T35" fmla="*/ 103 h 103"/>
                  <a:gd name="T36" fmla="*/ 28 w 193"/>
                  <a:gd name="T37" fmla="*/ 102 h 103"/>
                  <a:gd name="T38" fmla="*/ 23 w 193"/>
                  <a:gd name="T39" fmla="*/ 102 h 103"/>
                  <a:gd name="T40" fmla="*/ 0 w 193"/>
                  <a:gd name="T41" fmla="*/ 73 h 103"/>
                  <a:gd name="T42" fmla="*/ 29 w 193"/>
                  <a:gd name="T43" fmla="*/ 44 h 103"/>
                  <a:gd name="T44" fmla="*/ 31 w 193"/>
                  <a:gd name="T45" fmla="*/ 44 h 103"/>
                  <a:gd name="T46" fmla="*/ 31 w 193"/>
                  <a:gd name="T47" fmla="*/ 41 h 103"/>
                  <a:gd name="T48" fmla="*/ 82 w 193"/>
                  <a:gd name="T49" fmla="*/ 0 h 103"/>
                  <a:gd name="T50" fmla="*/ 129 w 193"/>
                  <a:gd name="T51" fmla="*/ 31 h 103"/>
                  <a:gd name="T52" fmla="*/ 130 w 193"/>
                  <a:gd name="T53" fmla="*/ 34 h 103"/>
                  <a:gd name="T54" fmla="*/ 154 w 193"/>
                  <a:gd name="T55" fmla="*/ 25 h 103"/>
                  <a:gd name="T56" fmla="*/ 193 w 193"/>
                  <a:gd name="T57" fmla="*/ 64 h 103"/>
                  <a:gd name="T58" fmla="*/ 154 w 193"/>
                  <a:gd name="T5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3" h="103">
                    <a:moveTo>
                      <a:pt x="154" y="103"/>
                    </a:moveTo>
                    <a:cubicBezTo>
                      <a:pt x="114" y="103"/>
                      <a:pt x="114" y="103"/>
                      <a:pt x="114" y="103"/>
                    </a:cubicBezTo>
                    <a:cubicBezTo>
                      <a:pt x="114" y="97"/>
                      <a:pt x="114" y="97"/>
                      <a:pt x="114" y="97"/>
                    </a:cubicBezTo>
                    <a:cubicBezTo>
                      <a:pt x="154" y="97"/>
                      <a:pt x="154" y="97"/>
                      <a:pt x="154" y="97"/>
                    </a:cubicBezTo>
                    <a:cubicBezTo>
                      <a:pt x="173" y="97"/>
                      <a:pt x="187" y="82"/>
                      <a:pt x="187" y="64"/>
                    </a:cubicBezTo>
                    <a:cubicBezTo>
                      <a:pt x="187" y="46"/>
                      <a:pt x="173" y="31"/>
                      <a:pt x="154" y="31"/>
                    </a:cubicBezTo>
                    <a:cubicBezTo>
                      <a:pt x="146" y="31"/>
                      <a:pt x="137" y="34"/>
                      <a:pt x="131" y="41"/>
                    </a:cubicBezTo>
                    <a:cubicBezTo>
                      <a:pt x="127" y="45"/>
                      <a:pt x="127" y="45"/>
                      <a:pt x="127" y="45"/>
                    </a:cubicBezTo>
                    <a:cubicBezTo>
                      <a:pt x="124" y="33"/>
                      <a:pt x="124" y="33"/>
                      <a:pt x="124" y="33"/>
                    </a:cubicBezTo>
                    <a:cubicBezTo>
                      <a:pt x="117" y="16"/>
                      <a:pt x="100" y="6"/>
                      <a:pt x="82" y="6"/>
                    </a:cubicBezTo>
                    <a:cubicBezTo>
                      <a:pt x="60" y="6"/>
                      <a:pt x="42" y="21"/>
                      <a:pt x="37" y="42"/>
                    </a:cubicBezTo>
                    <a:cubicBezTo>
                      <a:pt x="36" y="51"/>
                      <a:pt x="36" y="51"/>
                      <a:pt x="36" y="51"/>
                    </a:cubicBezTo>
                    <a:cubicBezTo>
                      <a:pt x="29" y="50"/>
                      <a:pt x="29" y="50"/>
                      <a:pt x="29" y="50"/>
                    </a:cubicBezTo>
                    <a:cubicBezTo>
                      <a:pt x="16" y="50"/>
                      <a:pt x="6" y="61"/>
                      <a:pt x="6" y="73"/>
                    </a:cubicBezTo>
                    <a:cubicBezTo>
                      <a:pt x="6" y="84"/>
                      <a:pt x="13" y="94"/>
                      <a:pt x="24" y="96"/>
                    </a:cubicBezTo>
                    <a:cubicBezTo>
                      <a:pt x="29" y="97"/>
                      <a:pt x="29" y="97"/>
                      <a:pt x="29" y="97"/>
                    </a:cubicBezTo>
                    <a:cubicBezTo>
                      <a:pt x="78" y="97"/>
                      <a:pt x="78" y="97"/>
                      <a:pt x="78" y="97"/>
                    </a:cubicBezTo>
                    <a:cubicBezTo>
                      <a:pt x="78" y="103"/>
                      <a:pt x="78" y="103"/>
                      <a:pt x="78" y="103"/>
                    </a:cubicBezTo>
                    <a:cubicBezTo>
                      <a:pt x="28" y="102"/>
                      <a:pt x="28" y="102"/>
                      <a:pt x="28" y="102"/>
                    </a:cubicBezTo>
                    <a:cubicBezTo>
                      <a:pt x="23" y="102"/>
                      <a:pt x="23" y="102"/>
                      <a:pt x="23" y="102"/>
                    </a:cubicBezTo>
                    <a:cubicBezTo>
                      <a:pt x="9" y="99"/>
                      <a:pt x="0" y="87"/>
                      <a:pt x="0" y="73"/>
                    </a:cubicBezTo>
                    <a:cubicBezTo>
                      <a:pt x="0" y="57"/>
                      <a:pt x="13" y="44"/>
                      <a:pt x="29" y="44"/>
                    </a:cubicBezTo>
                    <a:cubicBezTo>
                      <a:pt x="31" y="44"/>
                      <a:pt x="31" y="44"/>
                      <a:pt x="31" y="44"/>
                    </a:cubicBezTo>
                    <a:cubicBezTo>
                      <a:pt x="31" y="41"/>
                      <a:pt x="31" y="41"/>
                      <a:pt x="31" y="41"/>
                    </a:cubicBezTo>
                    <a:cubicBezTo>
                      <a:pt x="36" y="17"/>
                      <a:pt x="57" y="0"/>
                      <a:pt x="82" y="0"/>
                    </a:cubicBezTo>
                    <a:cubicBezTo>
                      <a:pt x="103" y="0"/>
                      <a:pt x="121" y="12"/>
                      <a:pt x="129" y="31"/>
                    </a:cubicBezTo>
                    <a:cubicBezTo>
                      <a:pt x="130" y="34"/>
                      <a:pt x="130" y="34"/>
                      <a:pt x="130" y="34"/>
                    </a:cubicBezTo>
                    <a:cubicBezTo>
                      <a:pt x="137" y="28"/>
                      <a:pt x="146" y="25"/>
                      <a:pt x="154" y="25"/>
                    </a:cubicBezTo>
                    <a:cubicBezTo>
                      <a:pt x="176" y="25"/>
                      <a:pt x="193" y="42"/>
                      <a:pt x="193" y="64"/>
                    </a:cubicBezTo>
                    <a:cubicBezTo>
                      <a:pt x="193" y="85"/>
                      <a:pt x="176" y="103"/>
                      <a:pt x="15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61" name="Freeform 15"/>
              <p:cNvSpPr>
                <a:spLocks/>
              </p:cNvSpPr>
              <p:nvPr/>
            </p:nvSpPr>
            <p:spPr bwMode="auto">
              <a:xfrm>
                <a:off x="7578725" y="4997450"/>
                <a:ext cx="41275" cy="63500"/>
              </a:xfrm>
              <a:custGeom>
                <a:avLst/>
                <a:gdLst>
                  <a:gd name="T0" fmla="*/ 8 w 26"/>
                  <a:gd name="T1" fmla="*/ 40 h 40"/>
                  <a:gd name="T2" fmla="*/ 0 w 26"/>
                  <a:gd name="T3" fmla="*/ 34 h 40"/>
                  <a:gd name="T4" fmla="*/ 13 w 26"/>
                  <a:gd name="T5" fmla="*/ 20 h 40"/>
                  <a:gd name="T6" fmla="*/ 0 w 26"/>
                  <a:gd name="T7" fmla="*/ 8 h 40"/>
                  <a:gd name="T8" fmla="*/ 8 w 26"/>
                  <a:gd name="T9" fmla="*/ 0 h 40"/>
                  <a:gd name="T10" fmla="*/ 26 w 26"/>
                  <a:gd name="T11" fmla="*/ 20 h 40"/>
                  <a:gd name="T12" fmla="*/ 8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8" y="40"/>
                    </a:moveTo>
                    <a:lnTo>
                      <a:pt x="0" y="34"/>
                    </a:lnTo>
                    <a:lnTo>
                      <a:pt x="13" y="20"/>
                    </a:lnTo>
                    <a:lnTo>
                      <a:pt x="0" y="8"/>
                    </a:lnTo>
                    <a:lnTo>
                      <a:pt x="8" y="0"/>
                    </a:lnTo>
                    <a:lnTo>
                      <a:pt x="26" y="20"/>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sp>
            <p:nvSpPr>
              <p:cNvPr id="62" name="Freeform 16"/>
              <p:cNvSpPr>
                <a:spLocks/>
              </p:cNvSpPr>
              <p:nvPr/>
            </p:nvSpPr>
            <p:spPr bwMode="auto">
              <a:xfrm>
                <a:off x="7681913" y="4997450"/>
                <a:ext cx="41275" cy="63500"/>
              </a:xfrm>
              <a:custGeom>
                <a:avLst/>
                <a:gdLst>
                  <a:gd name="T0" fmla="*/ 19 w 26"/>
                  <a:gd name="T1" fmla="*/ 40 h 40"/>
                  <a:gd name="T2" fmla="*/ 0 w 26"/>
                  <a:gd name="T3" fmla="*/ 20 h 40"/>
                  <a:gd name="T4" fmla="*/ 19 w 26"/>
                  <a:gd name="T5" fmla="*/ 0 h 40"/>
                  <a:gd name="T6" fmla="*/ 26 w 26"/>
                  <a:gd name="T7" fmla="*/ 8 h 40"/>
                  <a:gd name="T8" fmla="*/ 12 w 26"/>
                  <a:gd name="T9" fmla="*/ 20 h 40"/>
                  <a:gd name="T10" fmla="*/ 26 w 26"/>
                  <a:gd name="T11" fmla="*/ 34 h 40"/>
                  <a:gd name="T12" fmla="*/ 19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19" y="40"/>
                    </a:moveTo>
                    <a:lnTo>
                      <a:pt x="0" y="20"/>
                    </a:lnTo>
                    <a:lnTo>
                      <a:pt x="19" y="0"/>
                    </a:lnTo>
                    <a:lnTo>
                      <a:pt x="26" y="8"/>
                    </a:lnTo>
                    <a:lnTo>
                      <a:pt x="12" y="20"/>
                    </a:lnTo>
                    <a:lnTo>
                      <a:pt x="26" y="34"/>
                    </a:lnTo>
                    <a:lnTo>
                      <a:pt x="1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defTabSz="1075341">
                  <a:defRPr/>
                </a:pPr>
                <a:endParaRPr lang="en-US" sz="2116" kern="0">
                  <a:solidFill>
                    <a:sysClr val="windowText" lastClr="000000"/>
                  </a:solidFill>
                  <a:latin typeface="Segoe UI"/>
                </a:endParaRPr>
              </a:p>
            </p:txBody>
          </p:sp>
        </p:grpSp>
      </p:grpSp>
    </p:spTree>
    <p:extLst>
      <p:ext uri="{BB962C8B-B14F-4D97-AF65-F5344CB8AC3E}">
        <p14:creationId xmlns:p14="http://schemas.microsoft.com/office/powerpoint/2010/main" val="85811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2500"/>
                                        <p:tgtEl>
                                          <p:spTgt spid="63"/>
                                        </p:tgtEl>
                                      </p:cBhvr>
                                    </p:animEffect>
                                  </p:childTnLst>
                                </p:cTn>
                              </p:par>
                              <p:par>
                                <p:cTn id="8" presetID="1" presetClass="entr" presetSubtype="0" fill="hold" nodeType="withEffect">
                                  <p:stCondLst>
                                    <p:cond delay="1000"/>
                                  </p:stCondLst>
                                  <p:childTnLst>
                                    <p:set>
                                      <p:cBhvr>
                                        <p:cTn id="9" dur="1" fill="hold">
                                          <p:stCondLst>
                                            <p:cond delay="249"/>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1000"/>
                                  </p:stCondLst>
                                  <p:childTnLst>
                                    <p:animScale>
                                      <p:cBhvr>
                                        <p:cTn id="11" dur="250" fill="hold"/>
                                        <p:tgtEl>
                                          <p:spTgt spid="40"/>
                                        </p:tgtEl>
                                      </p:cBhvr>
                                      <p:by x="0" y="0"/>
                                    </p:animScale>
                                  </p:childTnLst>
                                </p:cTn>
                              </p:par>
                              <p:par>
                                <p:cTn id="12" presetID="10" presetClass="entr" presetSubtype="0" fill="hold" grpId="0" nodeType="withEffect">
                                  <p:stCondLst>
                                    <p:cond delay="15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200"/>
                                        <p:tgtEl>
                                          <p:spTgt spid="38"/>
                                        </p:tgtEl>
                                      </p:cBhvr>
                                    </p:animEffect>
                                  </p:childTnLst>
                                </p:cTn>
                              </p:par>
                              <p:par>
                                <p:cTn id="15" presetID="42" presetClass="path" presetSubtype="0" decel="100000" fill="hold" grpId="1" nodeType="withEffect">
                                  <p:stCondLst>
                                    <p:cond delay="1250"/>
                                  </p:stCondLst>
                                  <p:childTnLst>
                                    <p:animMotion origin="layout" path="M -5.94843E-7 -2.15161E-6 L -5.94843E-7 0.08398 " pathEditMode="relative" rAng="0" ptsTypes="AA">
                                      <p:cBhvr>
                                        <p:cTn id="16" dur="500" spd="-100000" fill="hold"/>
                                        <p:tgtEl>
                                          <p:spTgt spid="38"/>
                                        </p:tgtEl>
                                        <p:attrNameLst>
                                          <p:attrName>ppt_x</p:attrName>
                                          <p:attrName>ppt_y</p:attrName>
                                        </p:attrNameLst>
                                      </p:cBhvr>
                                      <p:rCtr x="0" y="4199"/>
                                    </p:animMotion>
                                  </p:childTnLst>
                                </p:cTn>
                              </p:par>
                              <p:par>
                                <p:cTn id="17" presetID="1" presetClass="entr" presetSubtype="0" fill="hold" nodeType="withEffect">
                                  <p:stCondLst>
                                    <p:cond delay="1600"/>
                                  </p:stCondLst>
                                  <p:childTnLst>
                                    <p:set>
                                      <p:cBhvr>
                                        <p:cTn id="18" dur="1" fill="hold">
                                          <p:stCondLst>
                                            <p:cond delay="249"/>
                                          </p:stCondLst>
                                        </p:cTn>
                                        <p:tgtEl>
                                          <p:spTgt spid="49"/>
                                        </p:tgtEl>
                                        <p:attrNameLst>
                                          <p:attrName>style.visibility</p:attrName>
                                        </p:attrNameLst>
                                      </p:cBhvr>
                                      <p:to>
                                        <p:strVal val="visible"/>
                                      </p:to>
                                    </p:set>
                                  </p:childTnLst>
                                </p:cTn>
                              </p:par>
                              <p:par>
                                <p:cTn id="19" presetID="6" presetClass="emph" presetSubtype="0" accel="100000" autoRev="1" fill="hold" nodeType="withEffect">
                                  <p:stCondLst>
                                    <p:cond delay="1600"/>
                                  </p:stCondLst>
                                  <p:childTnLst>
                                    <p:animScale>
                                      <p:cBhvr>
                                        <p:cTn id="20" dur="250" fill="hold"/>
                                        <p:tgtEl>
                                          <p:spTgt spid="49"/>
                                        </p:tgtEl>
                                      </p:cBhvr>
                                      <p:by x="0" y="0"/>
                                    </p:animScale>
                                  </p:childTnLst>
                                </p:cTn>
                              </p:par>
                              <p:par>
                                <p:cTn id="21" presetID="10" presetClass="entr" presetSubtype="0" fill="hold" grpId="0" nodeType="withEffect">
                                  <p:stCondLst>
                                    <p:cond delay="20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250"/>
                                        <p:tgtEl>
                                          <p:spTgt spid="33"/>
                                        </p:tgtEl>
                                      </p:cBhvr>
                                    </p:animEffect>
                                  </p:childTnLst>
                                </p:cTn>
                              </p:par>
                              <p:par>
                                <p:cTn id="24" presetID="42" presetClass="path" presetSubtype="0" decel="100000" fill="hold" grpId="1" nodeType="withEffect">
                                  <p:stCondLst>
                                    <p:cond delay="1750"/>
                                  </p:stCondLst>
                                  <p:childTnLst>
                                    <p:animMotion origin="layout" path="M 1.47817E-6 3.67227E-6 L 1.47817E-6 -0.06287 " pathEditMode="relative" rAng="0" ptsTypes="AA">
                                      <p:cBhvr>
                                        <p:cTn id="25" dur="500" spd="-100000" fill="hold"/>
                                        <p:tgtEl>
                                          <p:spTgt spid="33"/>
                                        </p:tgtEl>
                                        <p:attrNameLst>
                                          <p:attrName>ppt_x</p:attrName>
                                          <p:attrName>ppt_y</p:attrName>
                                        </p:attrNameLst>
                                      </p:cBhvr>
                                      <p:rCtr x="0" y="-3155"/>
                                    </p:animMotion>
                                  </p:childTnLst>
                                </p:cTn>
                              </p:par>
                              <p:par>
                                <p:cTn id="26" presetID="1" presetClass="entr" presetSubtype="0" fill="hold" nodeType="withEffect">
                                  <p:stCondLst>
                                    <p:cond delay="2450"/>
                                  </p:stCondLst>
                                  <p:childTnLst>
                                    <p:set>
                                      <p:cBhvr>
                                        <p:cTn id="27" dur="1" fill="hold">
                                          <p:stCondLst>
                                            <p:cond delay="249"/>
                                          </p:stCondLst>
                                        </p:cTn>
                                        <p:tgtEl>
                                          <p:spTgt spid="57"/>
                                        </p:tgtEl>
                                        <p:attrNameLst>
                                          <p:attrName>style.visibility</p:attrName>
                                        </p:attrNameLst>
                                      </p:cBhvr>
                                      <p:to>
                                        <p:strVal val="visible"/>
                                      </p:to>
                                    </p:set>
                                  </p:childTnLst>
                                </p:cTn>
                              </p:par>
                              <p:par>
                                <p:cTn id="28" presetID="6" presetClass="emph" presetSubtype="0" accel="100000" autoRev="1" fill="hold" nodeType="withEffect">
                                  <p:stCondLst>
                                    <p:cond delay="2450"/>
                                  </p:stCondLst>
                                  <p:childTnLst>
                                    <p:animScale>
                                      <p:cBhvr>
                                        <p:cTn id="29" dur="250" fill="hold"/>
                                        <p:tgtEl>
                                          <p:spTgt spid="57"/>
                                        </p:tgtEl>
                                      </p:cBhvr>
                                      <p:by x="0" y="0"/>
                                    </p:animScale>
                                  </p:childTnLst>
                                </p:cTn>
                              </p:par>
                              <p:par>
                                <p:cTn id="30" presetID="10" presetClass="entr" presetSubtype="0" fill="hold" grpId="0" nodeType="withEffect">
                                  <p:stCondLst>
                                    <p:cond delay="28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250"/>
                                        <p:tgtEl>
                                          <p:spTgt spid="34"/>
                                        </p:tgtEl>
                                      </p:cBhvr>
                                    </p:animEffect>
                                  </p:childTnLst>
                                </p:cTn>
                              </p:par>
                              <p:par>
                                <p:cTn id="33" presetID="42" presetClass="path" presetSubtype="0" decel="100000" fill="hold" grpId="1" nodeType="withEffect">
                                  <p:stCondLst>
                                    <p:cond delay="2600"/>
                                  </p:stCondLst>
                                  <p:childTnLst>
                                    <p:animMotion origin="layout" path="M -1.53434E-6 3.67227E-6 L -1.53434E-6 -0.06287 " pathEditMode="relative" rAng="0" ptsTypes="AA">
                                      <p:cBhvr>
                                        <p:cTn id="34" dur="500" spd="-100000" fill="hold"/>
                                        <p:tgtEl>
                                          <p:spTgt spid="34"/>
                                        </p:tgtEl>
                                        <p:attrNameLst>
                                          <p:attrName>ppt_x</p:attrName>
                                          <p:attrName>ppt_y</p:attrName>
                                        </p:attrNameLst>
                                      </p:cBhvr>
                                      <p:rCtr x="0" y="-31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p:bldP spid="33" grpId="1"/>
      <p:bldP spid="34" grpId="0"/>
      <p:bldP spid="34" grpId="1"/>
      <p:bldP spid="38" grpId="0"/>
      <p:bldP spid="3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 y="1379"/>
            <a:ext cx="12187096" cy="6855242"/>
          </a:xfrm>
          <a:prstGeom prst="rect">
            <a:avLst/>
          </a:prstGeom>
        </p:spPr>
      </p:pic>
      <p:sp>
        <p:nvSpPr>
          <p:cNvPr id="5" name="Rectangle 4"/>
          <p:cNvSpPr/>
          <p:nvPr/>
        </p:nvSpPr>
        <p:spPr>
          <a:xfrm>
            <a:off x="2453" y="1379"/>
            <a:ext cx="12187096" cy="6855242"/>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defRPr/>
            </a:pPr>
            <a:endParaRPr lang="en-US" sz="1799" kern="0" dirty="0">
              <a:solidFill>
                <a:sysClr val="windowText" lastClr="000000"/>
              </a:solidFill>
            </a:endParaRPr>
          </a:p>
        </p:txBody>
      </p:sp>
      <p:sp>
        <p:nvSpPr>
          <p:cNvPr id="10" name="TextBox 9"/>
          <p:cNvSpPr txBox="1"/>
          <p:nvPr/>
        </p:nvSpPr>
        <p:spPr>
          <a:xfrm>
            <a:off x="831293" y="3136731"/>
            <a:ext cx="10529417" cy="594411"/>
          </a:xfrm>
          <a:prstGeom prst="rect">
            <a:avLst/>
          </a:prstGeom>
          <a:noFill/>
        </p:spPr>
        <p:txBody>
          <a:bodyPr wrap="none" rtlCol="0">
            <a:spAutoFit/>
          </a:bodyPr>
          <a:lstStyle/>
          <a:p>
            <a:pPr algn="ctr" defTabSz="914038">
              <a:defRPr/>
            </a:pPr>
            <a:r>
              <a:rPr lang="en-US" sz="3199" b="1" kern="0" dirty="0">
                <a:solidFill>
                  <a:schemeClr val="bg1"/>
                </a:solidFill>
                <a:latin typeface="Segoe UI Light" panose="020B0502040204020203" pitchFamily="34" charset="0"/>
                <a:cs typeface="Segoe UI Light" panose="020B0502040204020203" pitchFamily="34" charset="0"/>
              </a:rPr>
              <a:t>How do we get our computers to understand the real world?</a:t>
            </a:r>
          </a:p>
        </p:txBody>
      </p:sp>
    </p:spTree>
    <p:extLst>
      <p:ext uri="{BB962C8B-B14F-4D97-AF65-F5344CB8AC3E}">
        <p14:creationId xmlns:p14="http://schemas.microsoft.com/office/powerpoint/2010/main" val="14149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336464" y="1381"/>
            <a:ext cx="6853950" cy="6855241"/>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200000"/>
              </a:lnSpc>
              <a:spcBef>
                <a:spcPct val="0"/>
              </a:spcBef>
              <a:spcAft>
                <a:spcPct val="0"/>
              </a:spcAft>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7228004" y="1805358"/>
            <a:ext cx="1257840" cy="512801"/>
          </a:xfrm>
          <a:prstGeom prst="rect">
            <a:avLst/>
          </a:prstGeom>
        </p:spPr>
        <p:txBody>
          <a:bodyPr wrap="square" rtlCol="0" anchor="ctr">
            <a:spAutoFit/>
          </a:bodyPr>
          <a:lstStyle/>
          <a:p>
            <a:pPr defTabSz="914093">
              <a:spcAft>
                <a:spcPts val="588"/>
              </a:spcAft>
            </a:pPr>
            <a:r>
              <a:rPr lang="en-US" sz="2744"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2" name="Group 1"/>
          <p:cNvGrpSpPr/>
          <p:nvPr/>
        </p:nvGrpSpPr>
        <p:grpSpPr>
          <a:xfrm>
            <a:off x="6172438" y="1703281"/>
            <a:ext cx="761763" cy="761763"/>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grpSp>
      </p:grpSp>
      <p:sp>
        <p:nvSpPr>
          <p:cNvPr id="89" name="TextBox 88"/>
          <p:cNvSpPr txBox="1"/>
          <p:nvPr/>
        </p:nvSpPr>
        <p:spPr>
          <a:xfrm>
            <a:off x="7228004" y="3146920"/>
            <a:ext cx="2574789" cy="512801"/>
          </a:xfrm>
          <a:prstGeom prst="rect">
            <a:avLst/>
          </a:prstGeom>
        </p:spPr>
        <p:txBody>
          <a:bodyPr wrap="square" rtlCol="0" anchor="ctr">
            <a:spAutoFit/>
          </a:bodyPr>
          <a:lstStyle/>
          <a:p>
            <a:pPr defTabSz="914093">
              <a:spcAft>
                <a:spcPts val="588"/>
              </a:spcAft>
            </a:pPr>
            <a:r>
              <a:rPr lang="en-US" sz="2744"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6172438" y="3037976"/>
            <a:ext cx="761763" cy="761763"/>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1764" kern="0">
                  <a:solidFill>
                    <a:srgbClr val="505050"/>
                  </a:solidFill>
                  <a:latin typeface="Segoe UI"/>
                </a:endParaRPr>
              </a:p>
            </p:txBody>
          </p:sp>
        </p:grpSp>
      </p:grpSp>
      <p:sp>
        <p:nvSpPr>
          <p:cNvPr id="97" name="TextBox 96"/>
          <p:cNvSpPr txBox="1"/>
          <p:nvPr/>
        </p:nvSpPr>
        <p:spPr>
          <a:xfrm>
            <a:off x="7228003" y="4483867"/>
            <a:ext cx="918094" cy="512801"/>
          </a:xfrm>
          <a:prstGeom prst="rect">
            <a:avLst/>
          </a:prstGeom>
        </p:spPr>
        <p:txBody>
          <a:bodyPr wrap="square" rtlCol="0" anchor="ctr">
            <a:spAutoFit/>
          </a:bodyPr>
          <a:lstStyle/>
          <a:p>
            <a:pPr defTabSz="914093">
              <a:spcAft>
                <a:spcPts val="588"/>
              </a:spcAft>
            </a:pPr>
            <a:r>
              <a:rPr lang="en-US" sz="2744"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6172438" y="4381791"/>
            <a:ext cx="761763" cy="761763"/>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89619" tIns="44809" rIns="89619" bIns="44809" numCol="1" anchor="t" anchorCtr="0" compatLnSpc="1">
                <a:prstTxWarp prst="textNoShape">
                  <a:avLst/>
                </a:prstTxWarp>
              </a:bodyPr>
              <a:lstStyle/>
              <a:p>
                <a:pPr defTabSz="914093"/>
                <a:endParaRPr lang="en-US" sz="1960" kern="0">
                  <a:solidFill>
                    <a:srgbClr val="505050"/>
                  </a:solidFill>
                  <a:latin typeface="Segoe UI"/>
                </a:endParaRPr>
              </a:p>
            </p:txBody>
          </p:sp>
        </p:grpSp>
      </p:grpSp>
      <p:sp>
        <p:nvSpPr>
          <p:cNvPr id="82" name="microsoft"/>
          <p:cNvSpPr/>
          <p:nvPr/>
        </p:nvSpPr>
        <p:spPr>
          <a:xfrm>
            <a:off x="310593" y="2119568"/>
            <a:ext cx="4730294" cy="1466008"/>
          </a:xfrm>
          <a:prstGeom prst="rect">
            <a:avLst/>
          </a:prstGeom>
        </p:spPr>
        <p:txBody>
          <a:bodyPr wrap="square" anchor="t">
            <a:spAutoFit/>
          </a:bodyPr>
          <a:lstStyle/>
          <a:p>
            <a:pPr defTabSz="913828" fontAlgn="base">
              <a:lnSpc>
                <a:spcPct val="95000"/>
              </a:lnSpc>
              <a:spcBef>
                <a:spcPct val="0"/>
              </a:spcBef>
              <a:spcAft>
                <a:spcPts val="1176"/>
              </a:spcAft>
              <a:defRPr/>
            </a:pPr>
            <a:r>
              <a:rPr lang="en-US" sz="4704" kern="0" spc="-98"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Conversations</a:t>
            </a:r>
            <a:br>
              <a:rPr lang="en-US" sz="4704" kern="0" spc="-98"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br>
            <a:r>
              <a:rPr lang="en-US" sz="4704" kern="0" spc="-98"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as a Platform</a:t>
            </a:r>
          </a:p>
        </p:txBody>
      </p:sp>
    </p:spTree>
    <p:extLst>
      <p:ext uri="{BB962C8B-B14F-4D97-AF65-F5344CB8AC3E}">
        <p14:creationId xmlns:p14="http://schemas.microsoft.com/office/powerpoint/2010/main" val="8679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50"/>
                                        <p:tgtEl>
                                          <p:spTgt spid="82"/>
                                        </p:tgtEl>
                                      </p:cBhvr>
                                    </p:animEffect>
                                  </p:childTnLst>
                                </p:cTn>
                              </p:par>
                              <p:par>
                                <p:cTn id="8" presetID="42" presetClass="path" presetSubtype="0" decel="100000" fill="hold" grpId="1" nodeType="withEffect">
                                  <p:stCondLst>
                                    <p:cond delay="0"/>
                                  </p:stCondLst>
                                  <p:childTnLst>
                                    <p:animMotion origin="layout" path="M 1.86622E-6 4.53926E-7 L 1.86622E-6 0.25011 " pathEditMode="relative" rAng="0" ptsTypes="AA">
                                      <p:cBhvr>
                                        <p:cTn id="9" dur="750" spd="-100000" fill="hold"/>
                                        <p:tgtEl>
                                          <p:spTgt spid="82"/>
                                        </p:tgtEl>
                                        <p:attrNameLst>
                                          <p:attrName>ppt_x</p:attrName>
                                          <p:attrName>ppt_y</p:attrName>
                                        </p:attrNameLst>
                                      </p:cBhvr>
                                      <p:rCtr x="0" y="12506"/>
                                    </p:animMotion>
                                  </p:childTnLst>
                                </p:cTn>
                              </p:par>
                              <p:par>
                                <p:cTn id="10" presetID="1"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childTnLst>
                                </p:cTn>
                              </p:par>
                              <p:par>
                                <p:cTn id="12" presetID="6" presetClass="emph" presetSubtype="0" accel="100000" autoRev="1" fill="hold" nodeType="withEffect">
                                  <p:stCondLst>
                                    <p:cond delay="500"/>
                                  </p:stCondLst>
                                  <p:childTnLst>
                                    <p:animScale>
                                      <p:cBhvr>
                                        <p:cTn id="13" dur="250" fill="hold"/>
                                        <p:tgtEl>
                                          <p:spTgt spid="2"/>
                                        </p:tgtEl>
                                      </p:cBhvr>
                                      <p:by x="0" y="0"/>
                                    </p:animScale>
                                  </p:childTnLst>
                                </p:cTn>
                              </p:par>
                              <p:par>
                                <p:cTn id="14" presetID="1" presetClass="entr" presetSubtype="0" fill="hold" nodeType="withEffect">
                                  <p:stCondLst>
                                    <p:cond delay="750"/>
                                  </p:stCondLst>
                                  <p:childTnLst>
                                    <p:set>
                                      <p:cBhvr>
                                        <p:cTn id="15" dur="1" fill="hold">
                                          <p:stCondLst>
                                            <p:cond delay="0"/>
                                          </p:stCondLst>
                                        </p:cTn>
                                        <p:tgtEl>
                                          <p:spTgt spid="90"/>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250" fill="hold"/>
                                        <p:tgtEl>
                                          <p:spTgt spid="90"/>
                                        </p:tgtEl>
                                      </p:cBhvr>
                                      <p:by x="0" y="0"/>
                                    </p:animScale>
                                  </p:childTnLst>
                                </p:cTn>
                              </p:par>
                              <p:par>
                                <p:cTn id="18" presetID="1" presetClass="entr" presetSubtype="0" fill="hold" nodeType="withEffect">
                                  <p:stCondLst>
                                    <p:cond delay="750"/>
                                  </p:stCondLst>
                                  <p:childTnLst>
                                    <p:set>
                                      <p:cBhvr>
                                        <p:cTn id="19" dur="1" fill="hold">
                                          <p:stCondLst>
                                            <p:cond delay="0"/>
                                          </p:stCondLst>
                                        </p:cTn>
                                        <p:tgtEl>
                                          <p:spTgt spid="98"/>
                                        </p:tgtEl>
                                        <p:attrNameLst>
                                          <p:attrName>style.visibility</p:attrName>
                                        </p:attrNameLst>
                                      </p:cBhvr>
                                      <p:to>
                                        <p:strVal val="visible"/>
                                      </p:to>
                                    </p:set>
                                  </p:childTnLst>
                                </p:cTn>
                              </p:par>
                              <p:par>
                                <p:cTn id="20" presetID="6" presetClass="emph" presetSubtype="0" accel="100000" autoRev="1" fill="hold" nodeType="withEffect">
                                  <p:stCondLst>
                                    <p:cond delay="500"/>
                                  </p:stCondLst>
                                  <p:childTnLst>
                                    <p:animScale>
                                      <p:cBhvr>
                                        <p:cTn id="21" dur="250" fill="hold"/>
                                        <p:tgtEl>
                                          <p:spTgt spid="98"/>
                                        </p:tgtEl>
                                      </p:cBhvr>
                                      <p:by x="0" y="0"/>
                                    </p:animScale>
                                  </p:childTnLst>
                                </p:cTn>
                              </p:par>
                              <p:par>
                                <p:cTn id="22" presetID="10" presetClass="entr" presetSubtype="0" fill="hold" grpId="0" nodeType="withEffect">
                                  <p:stCondLst>
                                    <p:cond delay="7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250"/>
                                        <p:tgtEl>
                                          <p:spTgt spid="60"/>
                                        </p:tgtEl>
                                      </p:cBhvr>
                                    </p:animEffect>
                                  </p:childTnLst>
                                </p:cTn>
                              </p:par>
                              <p:par>
                                <p:cTn id="25" presetID="35" presetClass="path" presetSubtype="0" decel="100000" fill="hold" grpId="1" nodeType="withEffect">
                                  <p:stCondLst>
                                    <p:cond delay="350"/>
                                  </p:stCondLst>
                                  <p:childTnLst>
                                    <p:animMotion origin="layout" path="M 1.98366E-6 3.19564E-6 L -0.35244 3.19564E-6 " pathEditMode="relative" rAng="0" ptsTypes="AA">
                                      <p:cBhvr>
                                        <p:cTn id="26" dur="750" spd="-100000" fill="hold"/>
                                        <p:tgtEl>
                                          <p:spTgt spid="60"/>
                                        </p:tgtEl>
                                        <p:attrNameLst>
                                          <p:attrName>ppt_x</p:attrName>
                                          <p:attrName>ppt_y</p:attrName>
                                        </p:attrNameLst>
                                      </p:cBhvr>
                                      <p:rCtr x="-17628" y="0"/>
                                    </p:animMotion>
                                  </p:childTnLst>
                                </p:cTn>
                              </p:par>
                              <p:par>
                                <p:cTn id="27" presetID="10" presetClass="entr" presetSubtype="0" fill="hold" grpId="0" nodeType="withEffect">
                                  <p:stCondLst>
                                    <p:cond delay="75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250"/>
                                        <p:tgtEl>
                                          <p:spTgt spid="89"/>
                                        </p:tgtEl>
                                      </p:cBhvr>
                                    </p:animEffect>
                                  </p:childTnLst>
                                </p:cTn>
                              </p:par>
                              <p:par>
                                <p:cTn id="30" presetID="35" presetClass="path" presetSubtype="0" decel="100000" fill="hold" grpId="1" nodeType="withEffect">
                                  <p:stCondLst>
                                    <p:cond delay="350"/>
                                  </p:stCondLst>
                                  <p:childTnLst>
                                    <p:animMotion origin="layout" path="M -3.74521E-6 -2.14707E-6 L -0.35243 -2.14707E-6 " pathEditMode="relative" rAng="0" ptsTypes="AA">
                                      <p:cBhvr>
                                        <p:cTn id="31" dur="750" spd="-100000" fill="hold"/>
                                        <p:tgtEl>
                                          <p:spTgt spid="89"/>
                                        </p:tgtEl>
                                        <p:attrNameLst>
                                          <p:attrName>ppt_x</p:attrName>
                                          <p:attrName>ppt_y</p:attrName>
                                        </p:attrNameLst>
                                      </p:cBhvr>
                                      <p:rCtr x="-17628" y="0"/>
                                    </p:animMotion>
                                  </p:childTnLst>
                                </p:cTn>
                              </p:par>
                              <p:par>
                                <p:cTn id="32" presetID="10" presetClass="entr" presetSubtype="0" fill="hold" grpId="0" nodeType="withEffect">
                                  <p:stCondLst>
                                    <p:cond delay="75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250"/>
                                        <p:tgtEl>
                                          <p:spTgt spid="97"/>
                                        </p:tgtEl>
                                      </p:cBhvr>
                                    </p:animEffect>
                                  </p:childTnLst>
                                </p:cTn>
                              </p:par>
                              <p:par>
                                <p:cTn id="35" presetID="35" presetClass="path" presetSubtype="0" decel="100000" fill="hold" grpId="1" nodeType="withEffect">
                                  <p:stCondLst>
                                    <p:cond delay="350"/>
                                  </p:stCondLst>
                                  <p:childTnLst>
                                    <p:animMotion origin="layout" path="M -4.6311E-6 -4.53926E-9 L -0.35243 -4.53926E-9 " pathEditMode="relative" rAng="0" ptsTypes="AA">
                                      <p:cBhvr>
                                        <p:cTn id="36" dur="750" spd="-100000" fill="hold"/>
                                        <p:tgtEl>
                                          <p:spTgt spid="97"/>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89" grpId="0"/>
      <p:bldP spid="89" grpId="1"/>
      <p:bldP spid="97" grpId="0"/>
      <p:bldP spid="97" grpId="1"/>
      <p:bldP spid="82" grpId="0"/>
      <p:bldP spid="8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is it</a:t>
            </a:r>
          </a:p>
        </p:txBody>
      </p:sp>
      <p:sp>
        <p:nvSpPr>
          <p:cNvPr id="3" name="Content Placeholder 2"/>
          <p:cNvSpPr>
            <a:spLocks noGrp="1"/>
          </p:cNvSpPr>
          <p:nvPr>
            <p:ph idx="1"/>
          </p:nvPr>
        </p:nvSpPr>
        <p:spPr/>
        <p:txBody>
          <a:bodyPr/>
          <a:lstStyle/>
          <a:p>
            <a:r>
              <a:rPr lang="en-NZ" dirty="0"/>
              <a:t> Think of Cortana / Siri / Google Assistant</a:t>
            </a:r>
          </a:p>
          <a:p>
            <a:r>
              <a:rPr lang="en-NZ" dirty="0"/>
              <a:t> Ability to use natural language to interact with technology</a:t>
            </a:r>
          </a:p>
          <a:p>
            <a:r>
              <a:rPr lang="en-NZ" dirty="0"/>
              <a:t> Bots, virtual assistants, </a:t>
            </a:r>
            <a:r>
              <a:rPr lang="en-NZ" dirty="0" err="1"/>
              <a:t>etc</a:t>
            </a:r>
            <a:endParaRPr lang="en-NZ" dirty="0"/>
          </a:p>
          <a:p>
            <a:r>
              <a:rPr lang="en-NZ" dirty="0"/>
              <a:t> Enabled by Microsoft Bot Framework</a:t>
            </a:r>
          </a:p>
          <a:p>
            <a:r>
              <a:rPr lang="en-NZ" dirty="0"/>
              <a:t> Already available for Skype, Messenger, MS Teams, </a:t>
            </a:r>
            <a:r>
              <a:rPr lang="en-NZ" dirty="0" err="1"/>
              <a:t>etc</a:t>
            </a:r>
            <a:endParaRPr lang="en-NZ" dirty="0"/>
          </a:p>
        </p:txBody>
      </p:sp>
    </p:spTree>
    <p:extLst>
      <p:ext uri="{BB962C8B-B14F-4D97-AF65-F5344CB8AC3E}">
        <p14:creationId xmlns:p14="http://schemas.microsoft.com/office/powerpoint/2010/main" val="184924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The Idea behind bots</a:t>
            </a:r>
          </a:p>
        </p:txBody>
      </p:sp>
      <p:sp>
        <p:nvSpPr>
          <p:cNvPr id="3" name="Content Placeholder 2"/>
          <p:cNvSpPr>
            <a:spLocks noGrp="1"/>
          </p:cNvSpPr>
          <p:nvPr>
            <p:ph idx="1"/>
          </p:nvPr>
        </p:nvSpPr>
        <p:spPr>
          <a:xfrm>
            <a:off x="838200" y="2209799"/>
            <a:ext cx="10515600" cy="3967163"/>
          </a:xfrm>
        </p:spPr>
        <p:txBody>
          <a:bodyPr/>
          <a:lstStyle/>
          <a:p>
            <a:pPr marL="0" indent="0">
              <a:buNone/>
            </a:pPr>
            <a:r>
              <a:rPr lang="en-NZ" dirty="0"/>
              <a:t>To communicate with bots in a natural way – all the information at our fingertips, without having to do extra work to search it, etc.</a:t>
            </a:r>
          </a:p>
        </p:txBody>
      </p:sp>
    </p:spTree>
    <p:extLst>
      <p:ext uri="{BB962C8B-B14F-4D97-AF65-F5344CB8AC3E}">
        <p14:creationId xmlns:p14="http://schemas.microsoft.com/office/powerpoint/2010/main" val="2432756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1602</Words>
  <Application>Microsoft Office PowerPoint</Application>
  <PresentationFormat>Widescreen</PresentationFormat>
  <Paragraphs>227</Paragraphs>
  <Slides>40</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Segoe UI</vt:lpstr>
      <vt:lpstr>Segoe UI Light</vt:lpstr>
      <vt:lpstr>Segoe UI Semibold</vt:lpstr>
      <vt:lpstr>Segoe UI Semilight</vt:lpstr>
      <vt:lpstr>Office Theme</vt:lpstr>
      <vt:lpstr>Recap of Yesterday</vt:lpstr>
      <vt:lpstr>Your Options</vt:lpstr>
      <vt:lpstr>PowerPoint Presentation</vt:lpstr>
      <vt:lpstr>PowerPoint Presentation</vt:lpstr>
      <vt:lpstr>PowerPoint Presentation</vt:lpstr>
      <vt:lpstr>PowerPoint Presentation</vt:lpstr>
      <vt:lpstr>PowerPoint Presentation</vt:lpstr>
      <vt:lpstr>What is it</vt:lpstr>
      <vt:lpstr>The Idea behind bots</vt:lpstr>
      <vt:lpstr>High Level Overview</vt:lpstr>
      <vt:lpstr>PowerPoint Presentation</vt:lpstr>
      <vt:lpstr>PowerPoint Presentation</vt:lpstr>
      <vt:lpstr>Some of the bots…</vt:lpstr>
      <vt:lpstr>Let’s get technical! - Checklist</vt:lpstr>
      <vt:lpstr>Building the basic bot</vt:lpstr>
      <vt:lpstr>Create the bot</vt:lpstr>
      <vt:lpstr>Let’s run it</vt:lpstr>
      <vt:lpstr>Let’s run it</vt:lpstr>
      <vt:lpstr>PowerPoint Presentation</vt:lpstr>
      <vt:lpstr>CHECKPOINT</vt:lpstr>
      <vt:lpstr>Let’s publish this…</vt:lpstr>
      <vt:lpstr>Let’s publish this…</vt:lpstr>
      <vt:lpstr>The Quality Factor…</vt:lpstr>
      <vt:lpstr>PowerPoint Presentation</vt:lpstr>
      <vt:lpstr>PowerPoint Presentation</vt:lpstr>
      <vt:lpstr>PowerPoint Presentation</vt:lpstr>
      <vt:lpstr>PowerPoint Presentation</vt:lpstr>
      <vt:lpstr>PowerPoint Presentation</vt:lpstr>
      <vt:lpstr>http://msabasic.azurewebsites.net/ </vt:lpstr>
      <vt:lpstr>What problems do you face?</vt:lpstr>
      <vt:lpstr>PowerPoint Presentation</vt:lpstr>
      <vt:lpstr>Bot Registration</vt:lpstr>
      <vt:lpstr>PowerPoint Presentation</vt:lpstr>
      <vt:lpstr>Uh Oh…</vt:lpstr>
      <vt:lpstr>The error codes</vt:lpstr>
      <vt:lpstr>Meet NGROK</vt:lpstr>
      <vt:lpstr>PowerPoint Presentation</vt:lpstr>
      <vt:lpstr>PowerPoint Presentation</vt:lpstr>
      <vt:lpstr>Now check…</vt:lpstr>
      <vt:lpstr>We should be published!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&lt;Name of Project&gt;</dc:title>
  <dc:creator>Jay Janarthanan</dc:creator>
  <cp:lastModifiedBy>Jay Janarthanan</cp:lastModifiedBy>
  <cp:revision>195</cp:revision>
  <dcterms:created xsi:type="dcterms:W3CDTF">2016-10-16T03:02:52Z</dcterms:created>
  <dcterms:modified xsi:type="dcterms:W3CDTF">2016-11-15T09:24:20Z</dcterms:modified>
</cp:coreProperties>
</file>